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8"/>
  </p:notesMasterIdLst>
  <p:handoutMasterIdLst>
    <p:handoutMasterId r:id="rId39"/>
  </p:handoutMasterIdLst>
  <p:sldIdLst>
    <p:sldId id="325" r:id="rId2"/>
    <p:sldId id="327" r:id="rId3"/>
    <p:sldId id="330" r:id="rId4"/>
    <p:sldId id="360" r:id="rId5"/>
    <p:sldId id="353" r:id="rId6"/>
    <p:sldId id="355" r:id="rId7"/>
    <p:sldId id="354" r:id="rId8"/>
    <p:sldId id="361" r:id="rId9"/>
    <p:sldId id="362" r:id="rId10"/>
    <p:sldId id="377" r:id="rId11"/>
    <p:sldId id="374" r:id="rId12"/>
    <p:sldId id="376" r:id="rId13"/>
    <p:sldId id="378" r:id="rId14"/>
    <p:sldId id="379" r:id="rId15"/>
    <p:sldId id="380" r:id="rId16"/>
    <p:sldId id="381" r:id="rId17"/>
    <p:sldId id="382" r:id="rId18"/>
    <p:sldId id="383" r:id="rId19"/>
    <p:sldId id="394" r:id="rId20"/>
    <p:sldId id="415" r:id="rId21"/>
    <p:sldId id="417" r:id="rId22"/>
    <p:sldId id="418" r:id="rId23"/>
    <p:sldId id="419" r:id="rId24"/>
    <p:sldId id="414" r:id="rId25"/>
    <p:sldId id="420" r:id="rId26"/>
    <p:sldId id="395" r:id="rId27"/>
    <p:sldId id="396" r:id="rId28"/>
    <p:sldId id="393" r:id="rId29"/>
    <p:sldId id="400" r:id="rId30"/>
    <p:sldId id="401" r:id="rId31"/>
    <p:sldId id="409" r:id="rId32"/>
    <p:sldId id="423" r:id="rId33"/>
    <p:sldId id="422" r:id="rId34"/>
    <p:sldId id="413" r:id="rId35"/>
    <p:sldId id="402" r:id="rId36"/>
    <p:sldId id="405" r:id="rId37"/>
  </p:sldIdLst>
  <p:sldSz cx="9144000" cy="6858000" type="screen4x3"/>
  <p:notesSz cx="6815138" cy="9942513"/>
  <p:defaultTextStyle>
    <a:defPPr>
      <a:defRPr lang="tr-TR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B4C"/>
    <a:srgbClr val="A50021"/>
    <a:srgbClr val="E2EAB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7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GAYRİ SAFİ YURTİÇİ</a:t>
            </a:r>
            <a:r>
              <a:rPr lang="tr-TR" baseline="0"/>
              <a:t> HASILA İÇİNDEKİ PAYI</a:t>
            </a:r>
            <a:r>
              <a:rPr lang="tr-TR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Sayfa1!$E$24:$K$25</c:f>
              <c:strCache>
                <c:ptCount val="7"/>
                <c:pt idx="0">
                  <c:v>ADANA</c:v>
                </c:pt>
                <c:pt idx="1">
                  <c:v>MERSİN</c:v>
                </c:pt>
                <c:pt idx="2">
                  <c:v>KONYA</c:v>
                </c:pt>
                <c:pt idx="3">
                  <c:v>HATAY</c:v>
                </c:pt>
                <c:pt idx="4">
                  <c:v>GAZİANTEP</c:v>
                </c:pt>
                <c:pt idx="5">
                  <c:v>K.MARAŞ</c:v>
                </c:pt>
                <c:pt idx="6">
                  <c:v>OSMANİYE</c:v>
                </c:pt>
              </c:strCache>
            </c:strRef>
          </c:cat>
          <c:val>
            <c:numRef>
              <c:f>Sayfa1!$E$26:$K$26</c:f>
              <c:numCache>
                <c:formatCode>General</c:formatCode>
                <c:ptCount val="7"/>
                <c:pt idx="0" formatCode="#,##0.00">
                  <c:v>3.05</c:v>
                </c:pt>
                <c:pt idx="1">
                  <c:v>2.75</c:v>
                </c:pt>
                <c:pt idx="2">
                  <c:v>2.4900000000000002</c:v>
                </c:pt>
                <c:pt idx="3" formatCode="#,##0.00">
                  <c:v>1.52</c:v>
                </c:pt>
                <c:pt idx="4" formatCode="#,##0.00">
                  <c:v>1.36</c:v>
                </c:pt>
                <c:pt idx="5">
                  <c:v>0.98</c:v>
                </c:pt>
                <c:pt idx="6" formatCode="#,##0.00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9923712"/>
        <c:axId val="39925632"/>
      </c:barChart>
      <c:catAx>
        <c:axId val="39923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İLLER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9925632"/>
        <c:crosses val="autoZero"/>
        <c:auto val="1"/>
        <c:lblAlgn val="ctr"/>
        <c:lblOffset val="100"/>
        <c:noMultiLvlLbl val="0"/>
      </c:catAx>
      <c:valAx>
        <c:axId val="399256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GYSH</a:t>
                </a:r>
                <a:r>
                  <a:rPr lang="tr-TR" baseline="0"/>
                  <a:t> İÇİNDEKİ PAYI</a:t>
                </a:r>
                <a:endParaRPr lang="tr-TR"/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39923712"/>
        <c:crosses val="autoZero"/>
        <c:crossBetween val="between"/>
      </c:valAx>
      <c:spPr>
        <a:solidFill>
          <a:srgbClr val="0070C0"/>
        </a:solidFill>
      </c:spPr>
    </c:plotArea>
    <c:plotVisOnly val="1"/>
    <c:dispBlanksAs val="gap"/>
    <c:showDLblsOverMax val="0"/>
  </c:chart>
  <c:spPr>
    <a:solidFill>
      <a:srgbClr val="0070C0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FERT BAŞINA GELİR VE KURUMLAR VERGİSİ MİKTARI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Sayfa1!$E$72:$K$73</c:f>
              <c:strCache>
                <c:ptCount val="7"/>
                <c:pt idx="0">
                  <c:v>ADANA</c:v>
                </c:pt>
                <c:pt idx="1">
                  <c:v>MERSİN</c:v>
                </c:pt>
                <c:pt idx="2">
                  <c:v>HATAY</c:v>
                </c:pt>
                <c:pt idx="3">
                  <c:v>KONYA</c:v>
                </c:pt>
                <c:pt idx="4">
                  <c:v>GAZİANTEP</c:v>
                </c:pt>
                <c:pt idx="5">
                  <c:v>K.MARAŞ</c:v>
                </c:pt>
                <c:pt idx="6">
                  <c:v>OSMANİYE</c:v>
                </c:pt>
              </c:strCache>
            </c:strRef>
          </c:cat>
          <c:val>
            <c:numRef>
              <c:f>Sayfa1!$E$71:$K$71</c:f>
              <c:numCache>
                <c:formatCode>#,##0</c:formatCode>
                <c:ptCount val="7"/>
                <c:pt idx="0">
                  <c:v>112</c:v>
                </c:pt>
                <c:pt idx="1">
                  <c:v>61</c:v>
                </c:pt>
                <c:pt idx="2">
                  <c:v>61</c:v>
                </c:pt>
                <c:pt idx="3">
                  <c:v>50</c:v>
                </c:pt>
                <c:pt idx="4">
                  <c:v>49</c:v>
                </c:pt>
                <c:pt idx="5">
                  <c:v>35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9987072"/>
        <c:axId val="40005632"/>
      </c:barChart>
      <c:catAx>
        <c:axId val="39987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İLLER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40005632"/>
        <c:crosses val="autoZero"/>
        <c:auto val="1"/>
        <c:lblAlgn val="ctr"/>
        <c:lblOffset val="100"/>
        <c:noMultiLvlLbl val="0"/>
      </c:catAx>
      <c:valAx>
        <c:axId val="400056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 FERT</a:t>
                </a:r>
                <a:r>
                  <a:rPr lang="tr-TR" baseline="0"/>
                  <a:t> BAŞINA GELİR VE KURUMLAR VERGİSİ MİKTARI</a:t>
                </a:r>
                <a:endParaRPr lang="tr-TR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9987072"/>
        <c:crosses val="autoZero"/>
        <c:crossBetween val="between"/>
      </c:valAx>
      <c:spPr>
        <a:solidFill>
          <a:srgbClr val="0070C0"/>
        </a:solidFill>
        <a:ln>
          <a:solidFill>
            <a:srgbClr val="0070C0"/>
          </a:solidFill>
        </a:ln>
      </c:spPr>
    </c:plotArea>
    <c:plotVisOnly val="1"/>
    <c:dispBlanksAs val="gap"/>
    <c:showDLblsOverMax val="0"/>
  </c:chart>
  <c:spPr>
    <a:solidFill>
      <a:srgbClr val="0070C0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FERT BAŞINA GENEL BÜTÇE GİDERLERİ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Sayfa1!$E$66:$K$67</c:f>
              <c:strCache>
                <c:ptCount val="7"/>
                <c:pt idx="0">
                  <c:v>MERSİN</c:v>
                </c:pt>
                <c:pt idx="1">
                  <c:v>HATAY</c:v>
                </c:pt>
                <c:pt idx="2">
                  <c:v>ADANA</c:v>
                </c:pt>
                <c:pt idx="3">
                  <c:v>GAZİANTEP</c:v>
                </c:pt>
                <c:pt idx="4">
                  <c:v>KONYA</c:v>
                </c:pt>
                <c:pt idx="5">
                  <c:v>K.MARAŞ</c:v>
                </c:pt>
                <c:pt idx="6">
                  <c:v>OSMANİYE</c:v>
                </c:pt>
              </c:strCache>
            </c:strRef>
          </c:cat>
          <c:val>
            <c:numRef>
              <c:f>Sayfa1!$E$65:$K$65</c:f>
              <c:numCache>
                <c:formatCode>#,##0</c:formatCode>
                <c:ptCount val="7"/>
                <c:pt idx="0">
                  <c:v>232</c:v>
                </c:pt>
                <c:pt idx="1">
                  <c:v>220</c:v>
                </c:pt>
                <c:pt idx="2">
                  <c:v>208</c:v>
                </c:pt>
                <c:pt idx="3">
                  <c:v>118</c:v>
                </c:pt>
                <c:pt idx="4">
                  <c:v>91</c:v>
                </c:pt>
                <c:pt idx="5">
                  <c:v>79</c:v>
                </c:pt>
                <c:pt idx="6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7897216"/>
        <c:axId val="46726528"/>
      </c:barChart>
      <c:catAx>
        <c:axId val="87897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İLLER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46726528"/>
        <c:crosses val="autoZero"/>
        <c:auto val="1"/>
        <c:lblAlgn val="ctr"/>
        <c:lblOffset val="100"/>
        <c:noMultiLvlLbl val="0"/>
      </c:catAx>
      <c:valAx>
        <c:axId val="46726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 FERT</a:t>
                </a:r>
                <a:r>
                  <a:rPr lang="tr-TR" baseline="0"/>
                  <a:t> BAŞINA GENEL BÜTÇE GİDERLERİ</a:t>
                </a:r>
                <a:endParaRPr lang="tr-TR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87897216"/>
        <c:crosses val="autoZero"/>
        <c:crossBetween val="between"/>
      </c:valAx>
      <c:spPr>
        <a:solidFill>
          <a:srgbClr val="C00000"/>
        </a:solidFill>
      </c:spPr>
    </c:plotArea>
    <c:plotVisOnly val="1"/>
    <c:dispBlanksAs val="gap"/>
    <c:showDLblsOverMax val="0"/>
  </c:chart>
  <c:spPr>
    <a:solidFill>
      <a:srgbClr val="C00000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FERT BAŞINA KAMU YATIRIMLARI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Sayfa1!$E$77:$K$78</c:f>
              <c:strCache>
                <c:ptCount val="7"/>
                <c:pt idx="0">
                  <c:v>K.MARAŞ</c:v>
                </c:pt>
                <c:pt idx="1">
                  <c:v>MERSİN</c:v>
                </c:pt>
                <c:pt idx="2">
                  <c:v>GAZİANTEP</c:v>
                </c:pt>
                <c:pt idx="3">
                  <c:v>KONYA</c:v>
                </c:pt>
                <c:pt idx="4">
                  <c:v>ADANA</c:v>
                </c:pt>
                <c:pt idx="5">
                  <c:v>HATAY</c:v>
                </c:pt>
                <c:pt idx="6">
                  <c:v>OSMANİYE</c:v>
                </c:pt>
              </c:strCache>
            </c:strRef>
          </c:cat>
          <c:val>
            <c:numRef>
              <c:f>Sayfa1!$E$76:$K$76</c:f>
              <c:numCache>
                <c:formatCode>#,##0</c:formatCode>
                <c:ptCount val="7"/>
                <c:pt idx="0">
                  <c:v>398</c:v>
                </c:pt>
                <c:pt idx="1">
                  <c:v>276</c:v>
                </c:pt>
                <c:pt idx="2">
                  <c:v>159</c:v>
                </c:pt>
                <c:pt idx="3">
                  <c:v>119</c:v>
                </c:pt>
                <c:pt idx="4">
                  <c:v>73</c:v>
                </c:pt>
                <c:pt idx="5">
                  <c:v>73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5821312"/>
        <c:axId val="46421504"/>
      </c:barChart>
      <c:catAx>
        <c:axId val="4582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İLLER</a:t>
                </a:r>
              </a:p>
            </c:rich>
          </c:tx>
          <c:layout/>
          <c:overlay val="0"/>
        </c:title>
        <c:numFmt formatCode="#.##0" sourceLinked="1"/>
        <c:majorTickMark val="none"/>
        <c:minorTickMark val="none"/>
        <c:tickLblPos val="nextTo"/>
        <c:crossAx val="46421504"/>
        <c:crosses val="autoZero"/>
        <c:auto val="1"/>
        <c:lblAlgn val="ctr"/>
        <c:lblOffset val="100"/>
        <c:noMultiLvlLbl val="0"/>
      </c:catAx>
      <c:valAx>
        <c:axId val="464215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 FERT</a:t>
                </a:r>
                <a:r>
                  <a:rPr lang="tr-TR" baseline="0"/>
                  <a:t> BAŞINA KAMU YATIRIMLARI</a:t>
                </a:r>
                <a:endParaRPr lang="tr-TR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5821312"/>
        <c:crosses val="autoZero"/>
        <c:crossBetween val="between"/>
      </c:valAx>
      <c:spPr>
        <a:solidFill>
          <a:srgbClr val="C00000"/>
        </a:solidFill>
      </c:spPr>
    </c:plotArea>
    <c:plotVisOnly val="1"/>
    <c:dispBlanksAs val="gap"/>
    <c:showDLblsOverMax val="0"/>
  </c:chart>
  <c:spPr>
    <a:solidFill>
      <a:srgbClr val="C00000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tr-TR" sz="1200" baseline="0" dirty="0" smtClean="0"/>
              <a:t>YENİ </a:t>
            </a:r>
            <a:r>
              <a:rPr lang="tr-TR" sz="1200" baseline="0" dirty="0"/>
              <a:t>TESİS KURULUMU</a:t>
            </a:r>
            <a:endParaRPr lang="tr-TR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Sayfa4!$C$40</c:f>
              <c:strCache>
                <c:ptCount val="1"/>
                <c:pt idx="0">
                  <c:v>VAR</c:v>
                </c:pt>
              </c:strCache>
            </c:strRef>
          </c:tx>
          <c:invertIfNegative val="0"/>
          <c:cat>
            <c:strRef>
              <c:f>Sayfa4!$A$41:$B$46</c:f>
              <c:strCache>
                <c:ptCount val="6"/>
                <c:pt idx="0">
                  <c:v>SAHIS</c:v>
                </c:pt>
                <c:pt idx="1">
                  <c:v>AILE</c:v>
                </c:pt>
                <c:pt idx="2">
                  <c:v>SINIRLI ORTAK</c:v>
                </c:pt>
                <c:pt idx="3">
                  <c:v>HALKA ACIK</c:v>
                </c:pt>
                <c:pt idx="4">
                  <c:v>YABANCI ORTAKLI</c:v>
                </c:pt>
                <c:pt idx="5">
                  <c:v>DIGER</c:v>
                </c:pt>
              </c:strCache>
            </c:strRef>
          </c:cat>
          <c:val>
            <c:numRef>
              <c:f>Sayfa4!$C$41:$C$46</c:f>
              <c:numCache>
                <c:formatCode>General</c:formatCode>
                <c:ptCount val="6"/>
                <c:pt idx="0">
                  <c:v>46</c:v>
                </c:pt>
                <c:pt idx="1">
                  <c:v>149</c:v>
                </c:pt>
                <c:pt idx="2">
                  <c:v>65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Sayfa4!$D$40</c:f>
              <c:strCache>
                <c:ptCount val="1"/>
                <c:pt idx="0">
                  <c:v>YOK</c:v>
                </c:pt>
              </c:strCache>
            </c:strRef>
          </c:tx>
          <c:invertIfNegative val="0"/>
          <c:cat>
            <c:strRef>
              <c:f>Sayfa4!$A$41:$B$46</c:f>
              <c:strCache>
                <c:ptCount val="6"/>
                <c:pt idx="0">
                  <c:v>SAHIS</c:v>
                </c:pt>
                <c:pt idx="1">
                  <c:v>AILE</c:v>
                </c:pt>
                <c:pt idx="2">
                  <c:v>SINIRLI ORTAK</c:v>
                </c:pt>
                <c:pt idx="3">
                  <c:v>HALKA ACIK</c:v>
                </c:pt>
                <c:pt idx="4">
                  <c:v>YABANCI ORTAKLI</c:v>
                </c:pt>
                <c:pt idx="5">
                  <c:v>DIGER</c:v>
                </c:pt>
              </c:strCache>
            </c:strRef>
          </c:cat>
          <c:val>
            <c:numRef>
              <c:f>Sayfa4!$D$41:$D$46</c:f>
              <c:numCache>
                <c:formatCode>General</c:formatCode>
                <c:ptCount val="6"/>
                <c:pt idx="0">
                  <c:v>124</c:v>
                </c:pt>
                <c:pt idx="1">
                  <c:v>304</c:v>
                </c:pt>
                <c:pt idx="2">
                  <c:v>131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29856"/>
        <c:axId val="46768512"/>
      </c:barChart>
      <c:catAx>
        <c:axId val="46729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46768512"/>
        <c:crosses val="autoZero"/>
        <c:auto val="1"/>
        <c:lblAlgn val="ctr"/>
        <c:lblOffset val="100"/>
        <c:noMultiLvlLbl val="0"/>
      </c:catAx>
      <c:valAx>
        <c:axId val="4676851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467298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28575">
      <a:solidFill>
        <a:srgbClr val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tr-TR" sz="1200" dirty="0" smtClean="0"/>
              <a:t>TESİS</a:t>
            </a:r>
            <a:r>
              <a:rPr lang="tr-TR" sz="1200" baseline="0" dirty="0" smtClean="0"/>
              <a:t> </a:t>
            </a:r>
            <a:r>
              <a:rPr lang="tr-TR" sz="1200" baseline="0" dirty="0"/>
              <a:t>GENİŞLETME</a:t>
            </a:r>
            <a:endParaRPr lang="tr-TR" sz="1200" dirty="0"/>
          </a:p>
        </c:rich>
      </c:tx>
      <c:layout>
        <c:manualLayout>
          <c:xMode val="edge"/>
          <c:yMode val="edge"/>
          <c:x val="0.25803617369610976"/>
          <c:y val="0"/>
        </c:manualLayout>
      </c:layout>
      <c:overlay val="0"/>
      <c:spPr>
        <a:ln w="1905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Sayfa4!$C$61</c:f>
              <c:strCache>
                <c:ptCount val="1"/>
                <c:pt idx="0">
                  <c:v>EVET</c:v>
                </c:pt>
              </c:strCache>
            </c:strRef>
          </c:tx>
          <c:invertIfNegative val="0"/>
          <c:cat>
            <c:strRef>
              <c:f>Sayfa4!$A$62:$B$67</c:f>
              <c:strCache>
                <c:ptCount val="6"/>
                <c:pt idx="0">
                  <c:v>SAHIS</c:v>
                </c:pt>
                <c:pt idx="1">
                  <c:v>AILE</c:v>
                </c:pt>
                <c:pt idx="2">
                  <c:v>SINIRLI ORTAK</c:v>
                </c:pt>
                <c:pt idx="3">
                  <c:v>HALKA ACIK</c:v>
                </c:pt>
                <c:pt idx="4">
                  <c:v>YABANCI ORTAKLI</c:v>
                </c:pt>
                <c:pt idx="5">
                  <c:v>DIGER</c:v>
                </c:pt>
              </c:strCache>
            </c:strRef>
          </c:cat>
          <c:val>
            <c:numRef>
              <c:f>Sayfa4!$C$62:$C$67</c:f>
              <c:numCache>
                <c:formatCode>General</c:formatCode>
                <c:ptCount val="6"/>
                <c:pt idx="0">
                  <c:v>68</c:v>
                </c:pt>
                <c:pt idx="1">
                  <c:v>228</c:v>
                </c:pt>
                <c:pt idx="2">
                  <c:v>96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Sayfa4!$D$61</c:f>
              <c:strCache>
                <c:ptCount val="1"/>
                <c:pt idx="0">
                  <c:v>HAYIR</c:v>
                </c:pt>
              </c:strCache>
            </c:strRef>
          </c:tx>
          <c:invertIfNegative val="0"/>
          <c:cat>
            <c:strRef>
              <c:f>Sayfa4!$A$62:$B$67</c:f>
              <c:strCache>
                <c:ptCount val="6"/>
                <c:pt idx="0">
                  <c:v>SAHIS</c:v>
                </c:pt>
                <c:pt idx="1">
                  <c:v>AILE</c:v>
                </c:pt>
                <c:pt idx="2">
                  <c:v>SINIRLI ORTAK</c:v>
                </c:pt>
                <c:pt idx="3">
                  <c:v>HALKA ACIK</c:v>
                </c:pt>
                <c:pt idx="4">
                  <c:v>YABANCI ORTAKLI</c:v>
                </c:pt>
                <c:pt idx="5">
                  <c:v>DIGER</c:v>
                </c:pt>
              </c:strCache>
            </c:strRef>
          </c:cat>
          <c:val>
            <c:numRef>
              <c:f>Sayfa4!$D$62:$D$67</c:f>
              <c:numCache>
                <c:formatCode>General</c:formatCode>
                <c:ptCount val="6"/>
                <c:pt idx="0">
                  <c:v>108</c:v>
                </c:pt>
                <c:pt idx="1">
                  <c:v>229</c:v>
                </c:pt>
                <c:pt idx="2">
                  <c:v>99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95392"/>
        <c:axId val="46801280"/>
      </c:barChart>
      <c:catAx>
        <c:axId val="46795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46801280"/>
        <c:crosses val="autoZero"/>
        <c:auto val="1"/>
        <c:lblAlgn val="ctr"/>
        <c:lblOffset val="100"/>
        <c:noMultiLvlLbl val="0"/>
      </c:catAx>
      <c:valAx>
        <c:axId val="4680128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46795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28575">
            <a:solidFill>
              <a:srgbClr val="002B4C"/>
            </a:solidFill>
          </a:ln>
        </c:spPr>
      </c:dTable>
    </c:plotArea>
    <c:plotVisOnly val="1"/>
    <c:dispBlanksAs val="gap"/>
    <c:showDLblsOverMax val="0"/>
  </c:chart>
  <c:spPr>
    <a:ln w="19050">
      <a:solidFill>
        <a:srgbClr val="002B4C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tr-TR" sz="1200" dirty="0" smtClean="0"/>
              <a:t>MAKİNA </a:t>
            </a:r>
            <a:r>
              <a:rPr lang="tr-TR" sz="1200" dirty="0"/>
              <a:t>YENİLEME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Sayfa4!$C$82</c:f>
              <c:strCache>
                <c:ptCount val="1"/>
                <c:pt idx="0">
                  <c:v>VAR</c:v>
                </c:pt>
              </c:strCache>
            </c:strRef>
          </c:tx>
          <c:invertIfNegative val="0"/>
          <c:cat>
            <c:strRef>
              <c:f>Sayfa4!$A$83:$B$88</c:f>
              <c:strCache>
                <c:ptCount val="6"/>
                <c:pt idx="0">
                  <c:v>SAHIS</c:v>
                </c:pt>
                <c:pt idx="1">
                  <c:v>AILE</c:v>
                </c:pt>
                <c:pt idx="2">
                  <c:v>SINIRLI ORTAK</c:v>
                </c:pt>
                <c:pt idx="3">
                  <c:v>HALKA ACIK</c:v>
                </c:pt>
                <c:pt idx="4">
                  <c:v>YABANCI ORTAKLI</c:v>
                </c:pt>
                <c:pt idx="5">
                  <c:v>DIGER</c:v>
                </c:pt>
              </c:strCache>
            </c:strRef>
          </c:cat>
          <c:val>
            <c:numRef>
              <c:f>Sayfa4!$C$83:$C$88</c:f>
              <c:numCache>
                <c:formatCode>General</c:formatCode>
                <c:ptCount val="6"/>
                <c:pt idx="0">
                  <c:v>104</c:v>
                </c:pt>
                <c:pt idx="1">
                  <c:v>301</c:v>
                </c:pt>
                <c:pt idx="2">
                  <c:v>138</c:v>
                </c:pt>
                <c:pt idx="3">
                  <c:v>8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Sayfa4!$D$82</c:f>
              <c:strCache>
                <c:ptCount val="1"/>
                <c:pt idx="0">
                  <c:v>YOK</c:v>
                </c:pt>
              </c:strCache>
            </c:strRef>
          </c:tx>
          <c:invertIfNegative val="0"/>
          <c:cat>
            <c:strRef>
              <c:f>Sayfa4!$A$83:$B$88</c:f>
              <c:strCache>
                <c:ptCount val="6"/>
                <c:pt idx="0">
                  <c:v>SAHIS</c:v>
                </c:pt>
                <c:pt idx="1">
                  <c:v>AILE</c:v>
                </c:pt>
                <c:pt idx="2">
                  <c:v>SINIRLI ORTAK</c:v>
                </c:pt>
                <c:pt idx="3">
                  <c:v>HALKA ACIK</c:v>
                </c:pt>
                <c:pt idx="4">
                  <c:v>YABANCI ORTAKLI</c:v>
                </c:pt>
                <c:pt idx="5">
                  <c:v>DIGER</c:v>
                </c:pt>
              </c:strCache>
            </c:strRef>
          </c:cat>
          <c:val>
            <c:numRef>
              <c:f>Sayfa4!$D$83:$D$88</c:f>
              <c:numCache>
                <c:formatCode>General</c:formatCode>
                <c:ptCount val="6"/>
                <c:pt idx="0">
                  <c:v>72</c:v>
                </c:pt>
                <c:pt idx="1">
                  <c:v>160</c:v>
                </c:pt>
                <c:pt idx="2">
                  <c:v>58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43904"/>
        <c:axId val="118333824"/>
      </c:barChart>
      <c:catAx>
        <c:axId val="117643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8333824"/>
        <c:crosses val="autoZero"/>
        <c:auto val="1"/>
        <c:lblAlgn val="ctr"/>
        <c:lblOffset val="100"/>
        <c:noMultiLvlLbl val="0"/>
      </c:catAx>
      <c:valAx>
        <c:axId val="11833382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17643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28575">
      <a:solidFill>
        <a:srgbClr val="002B4C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tr-TR" sz="1200" baseline="0" dirty="0" smtClean="0"/>
              <a:t>ÜRÜN </a:t>
            </a:r>
            <a:r>
              <a:rPr lang="tr-TR" sz="1200" baseline="0" dirty="0"/>
              <a:t>NİTELİĞİ GELİŞTİRME</a:t>
            </a:r>
            <a:endParaRPr lang="tr-TR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Sayfa4!$C$104</c:f>
              <c:strCache>
                <c:ptCount val="1"/>
                <c:pt idx="0">
                  <c:v>VAR</c:v>
                </c:pt>
              </c:strCache>
            </c:strRef>
          </c:tx>
          <c:invertIfNegative val="0"/>
          <c:cat>
            <c:strRef>
              <c:f>Sayfa4!$A$105:$B$110</c:f>
              <c:strCache>
                <c:ptCount val="6"/>
                <c:pt idx="0">
                  <c:v>SAHIS</c:v>
                </c:pt>
                <c:pt idx="1">
                  <c:v>AILE</c:v>
                </c:pt>
                <c:pt idx="2">
                  <c:v>SINIRLI ORTAK</c:v>
                </c:pt>
                <c:pt idx="3">
                  <c:v>HALKA ACIK</c:v>
                </c:pt>
                <c:pt idx="4">
                  <c:v>YABANCI ORTAKLI</c:v>
                </c:pt>
                <c:pt idx="5">
                  <c:v>DIGER</c:v>
                </c:pt>
              </c:strCache>
            </c:strRef>
          </c:cat>
          <c:val>
            <c:numRef>
              <c:f>Sayfa4!$C$105:$C$110</c:f>
              <c:numCache>
                <c:formatCode>General</c:formatCode>
                <c:ptCount val="6"/>
                <c:pt idx="0">
                  <c:v>103</c:v>
                </c:pt>
                <c:pt idx="1">
                  <c:v>294</c:v>
                </c:pt>
                <c:pt idx="2">
                  <c:v>131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Sayfa4!$D$104</c:f>
              <c:strCache>
                <c:ptCount val="1"/>
                <c:pt idx="0">
                  <c:v>YOK</c:v>
                </c:pt>
              </c:strCache>
            </c:strRef>
          </c:tx>
          <c:invertIfNegative val="0"/>
          <c:cat>
            <c:strRef>
              <c:f>Sayfa4!$A$105:$B$110</c:f>
              <c:strCache>
                <c:ptCount val="6"/>
                <c:pt idx="0">
                  <c:v>SAHIS</c:v>
                </c:pt>
                <c:pt idx="1">
                  <c:v>AILE</c:v>
                </c:pt>
                <c:pt idx="2">
                  <c:v>SINIRLI ORTAK</c:v>
                </c:pt>
                <c:pt idx="3">
                  <c:v>HALKA ACIK</c:v>
                </c:pt>
                <c:pt idx="4">
                  <c:v>YABANCI ORTAKLI</c:v>
                </c:pt>
                <c:pt idx="5">
                  <c:v>DIGER</c:v>
                </c:pt>
              </c:strCache>
            </c:strRef>
          </c:cat>
          <c:val>
            <c:numRef>
              <c:f>Sayfa4!$D$105:$D$110</c:f>
              <c:numCache>
                <c:formatCode>General</c:formatCode>
                <c:ptCount val="6"/>
                <c:pt idx="0">
                  <c:v>68</c:v>
                </c:pt>
                <c:pt idx="1">
                  <c:v>160</c:v>
                </c:pt>
                <c:pt idx="2">
                  <c:v>63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40896"/>
        <c:axId val="134246784"/>
      </c:barChart>
      <c:catAx>
        <c:axId val="134240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4246784"/>
        <c:crosses val="autoZero"/>
        <c:auto val="1"/>
        <c:lblAlgn val="ctr"/>
        <c:lblOffset val="100"/>
        <c:noMultiLvlLbl val="0"/>
      </c:catAx>
      <c:valAx>
        <c:axId val="13424678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34240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28575">
      <a:solidFill>
        <a:srgbClr val="000000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275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42450"/>
            <a:ext cx="2951162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7AAA74-D530-4D01-9167-9DA7A49C8A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2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C85689-4EC5-43A2-814B-1D09B4C345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307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DA5F9-1612-4B0E-A380-A2144AA00A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9667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4C30-898B-40A5-A5EB-6F9CB0C821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940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89E3-E090-43C4-BFFE-F7BD7BB337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8969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1479-43C1-45BB-8A57-E084A92631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4784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D0CF-99F8-4523-869F-CC760ED4B5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0333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47EA-198E-41B1-A3FD-A63AF401F2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2994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5062-0923-44A9-BE96-618C3D936E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4580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714-E787-4AC6-9F51-C8B30B94CF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0510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0868-7358-4C12-B0FB-5DB30C0F6D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8742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E680-9D71-4637-8206-892CBE7C7C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8847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CBF03-8916-44DC-9B80-82434155DC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548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33E4-9051-4543-AADE-3C1371F2CE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9394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5225"/>
            <a:ext cx="4572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/>
              <a:t>Adana Vizyon 2023, 19 Temmuz 2012</a:t>
            </a:r>
            <a:endParaRPr lang="tr-TR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2AFCB07F-645F-4ED7-874C-9534012093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0" name="Picture 7" descr="logo_us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257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logo_us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257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9"/>
          <p:cNvSpPr>
            <a:spLocks noChangeShapeType="1"/>
          </p:cNvSpPr>
          <p:nvPr userDrawn="1"/>
        </p:nvSpPr>
        <p:spPr bwMode="auto">
          <a:xfrm>
            <a:off x="228600" y="1295400"/>
            <a:ext cx="876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33" name="Line 10"/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 ADANIA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 O N O 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A T A N A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A N U N A</a:t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 D E N A</a:t>
            </a:r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Z E N E</a:t>
            </a:r>
            <a:b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 A N A</a:t>
            </a:r>
            <a:endParaRPr lang="tr-TR" sz="9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47800" y="6294438"/>
            <a:ext cx="6400800" cy="533400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VİZYON 2023</a:t>
            </a:r>
            <a:endParaRPr lang="tr-T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62800" cy="1020762"/>
          </a:xfrm>
        </p:spPr>
        <p:txBody>
          <a:bodyPr/>
          <a:lstStyle/>
          <a:p>
            <a:r>
              <a:rPr lang="tr-TR" b="1" dirty="0" smtClean="0"/>
              <a:t>Yerelleşme…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267200"/>
          </a:xfrm>
        </p:spPr>
        <p:txBody>
          <a:bodyPr/>
          <a:lstStyle/>
          <a:p>
            <a:r>
              <a:rPr lang="tr-T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Sanayileşme Potansiyelini Verimli Değerlendirmedi…</a:t>
            </a:r>
            <a:endParaRPr lang="tr-TR" sz="2600" dirty="0" smtClean="0"/>
          </a:p>
          <a:p>
            <a:r>
              <a:rPr lang="tr-T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Bölgesel Kalkınma Projelerine Sahip Çıkmadı</a:t>
            </a:r>
          </a:p>
          <a:p>
            <a:pPr lvl="1"/>
            <a:r>
              <a:rPr lang="tr-T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1960-1970 Çukurova Bölge Planlama Projesi</a:t>
            </a:r>
          </a:p>
          <a:p>
            <a:pPr lvl="1"/>
            <a:r>
              <a:rPr lang="tr-T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1984-1987 Çukurova Metropoliten Bölgesi Kentsel Gelişme Projesi</a:t>
            </a:r>
          </a:p>
          <a:p>
            <a:r>
              <a:rPr lang="tr-TR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Şeyin Devletten Beklenmemesi Gerektiğini Gördü</a:t>
            </a:r>
          </a:p>
          <a:p>
            <a:r>
              <a:rPr lang="tr-T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1990’lardan İtibaren – Odalar, Kulüpler, İş Adamı Dernekleri, Kadın Dernekleri,…</a:t>
            </a:r>
            <a:endParaRPr lang="tr-T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57200" y="574025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</a:t>
            </a:r>
            <a:r>
              <a:rPr lang="tr-TR" sz="1400" b="1" dirty="0" smtClean="0">
                <a:solidFill>
                  <a:srgbClr val="C00000"/>
                </a:solidFill>
              </a:rPr>
              <a:t>: Türkiye’de Bölge Planlamasının Evreleri, Milli Güvenlik Kurulu Genel Sekreterliği Yayınlarından No:2, Ankara 1993.</a:t>
            </a:r>
            <a:endParaRPr lang="tr-T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6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944562"/>
          </a:xfrm>
        </p:spPr>
        <p:txBody>
          <a:bodyPr/>
          <a:lstStyle/>
          <a:p>
            <a:r>
              <a:rPr lang="tr-TR" b="1" dirty="0" smtClean="0"/>
              <a:t>Atılımlar…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812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tr-T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</a:t>
            </a:r>
            <a:r>
              <a:rPr lang="tr-T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Güç Birliği </a:t>
            </a:r>
            <a:r>
              <a:rPr lang="tr-T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Vakfı (</a:t>
            </a:r>
            <a:r>
              <a:rPr lang="tr-T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1997)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tr-TR" sz="2000" dirty="0" smtClean="0"/>
              <a:t>Canlılık Getirmek, Dayanışmayı Sağlamak, </a:t>
            </a:r>
            <a:r>
              <a:rPr lang="tr-TR" sz="2000" dirty="0" err="1" smtClean="0"/>
              <a:t>Güçbirliğini</a:t>
            </a:r>
            <a:r>
              <a:rPr lang="tr-TR" sz="2000" dirty="0" smtClean="0"/>
              <a:t> Arttırmak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tr-TR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Üniversite-Sanayi </a:t>
            </a:r>
            <a:r>
              <a:rPr lang="tr-TR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Ortak </a:t>
            </a:r>
            <a:r>
              <a:rPr lang="tr-TR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Araştırma Merkezi- Adana ÜSAM (2000)</a:t>
            </a:r>
            <a:endParaRPr lang="tr-TR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2000" dirty="0" smtClean="0"/>
              <a:t>Üniversite-Sanayi İşbirliği, Ürün Kalite/Maliyet/Pazar Alanı İyileştirme </a:t>
            </a:r>
          </a:p>
          <a:p>
            <a:pPr marL="514350" indent="-457200">
              <a:spcBef>
                <a:spcPts val="0"/>
              </a:spcBef>
              <a:spcAft>
                <a:spcPts val="300"/>
              </a:spcAft>
            </a:pPr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</a:t>
            </a: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Yatırımları Araştırma Ve Geliştirme </a:t>
            </a:r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Merkezi – AYAGEM (2002)</a:t>
            </a:r>
          </a:p>
          <a:p>
            <a:pPr marL="5715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2000" dirty="0"/>
              <a:t>Valilik, Büyükşehir Belediyesi, Çukurova Üniversitesi, Ticaret Odası, Sanayi Odası, Ticaret Borsası, Adana Güçbirliği Vakfı, Adana ÜSAM</a:t>
            </a:r>
            <a:endParaRPr lang="tr-TR" sz="2000" dirty="0" smtClean="0"/>
          </a:p>
          <a:p>
            <a:pPr marL="400050">
              <a:spcBef>
                <a:spcPts val="0"/>
              </a:spcBef>
              <a:spcAft>
                <a:spcPts val="300"/>
              </a:spcAft>
            </a:pPr>
            <a:r>
              <a:rPr lang="tr-TR" sz="2000" b="1" dirty="0" smtClean="0">
                <a:solidFill>
                  <a:srgbClr val="7030A0"/>
                </a:solidFill>
              </a:rPr>
              <a:t>Adana İçin Yeni Yatırım Olanakları Belirlemek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81001" y="5715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</a:t>
            </a:r>
            <a:r>
              <a:rPr lang="tr-TR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r-TR" sz="1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Adana Sanayi Potansiyeli Ve Yatırım Alanları Araştırması, Sanayi Ve Ticaret Bakanlığı, Sanayi Araştırma Ve Geliştirme Genel Müdürlüğü, 2005</a:t>
            </a:r>
            <a:endParaRPr lang="tr-TR" sz="1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72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/>
              <a:t>Atılımlardan…</a:t>
            </a:r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1. Sağlık Şurası</a:t>
            </a:r>
            <a:r>
              <a:rPr lang="tr-TR" sz="2800" dirty="0" smtClean="0"/>
              <a:t>,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Güç Birliği Vakfı</a:t>
            </a:r>
            <a:r>
              <a:rPr lang="tr-TR" sz="2800" dirty="0" smtClean="0"/>
              <a:t>, 17-19 Ocak 2001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Sosyo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-Ekonomik Rapor</a:t>
            </a:r>
            <a:r>
              <a:rPr lang="tr-TR" sz="2800" dirty="0" smtClean="0"/>
              <a:t>,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Güç Birliği Vakfı</a:t>
            </a:r>
            <a:r>
              <a:rPr lang="tr-TR" sz="2800" dirty="0" smtClean="0"/>
              <a:t>, 2000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1. Tarım Şurası</a:t>
            </a:r>
            <a:r>
              <a:rPr lang="tr-TR" sz="2800" dirty="0" smtClean="0"/>
              <a:t>,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Güç Birliği Vakfı</a:t>
            </a:r>
            <a:r>
              <a:rPr lang="tr-TR" sz="2800" dirty="0" smtClean="0"/>
              <a:t>, 15-17 Ekim 1998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İl (Ve İlçeler) Gelişme Planı Ve Temel Stratejisi</a:t>
            </a:r>
            <a:r>
              <a:rPr lang="tr-TR" sz="2800" dirty="0" smtClean="0"/>
              <a:t>,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AYAGEM, </a:t>
            </a:r>
            <a:r>
              <a:rPr lang="tr-TR" sz="2800" dirty="0" smtClean="0"/>
              <a:t>2004</a:t>
            </a:r>
          </a:p>
        </p:txBody>
      </p:sp>
      <p:sp>
        <p:nvSpPr>
          <p:cNvPr id="12292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5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Başlık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70866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smtClean="0"/>
              <a:t>SİVİL GİRİŞİMLER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6363"/>
            <a:ext cx="8534400" cy="48720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Çukurova Bölgesi Tarım Arazilerinin Kapalı Sistemle Sulanması Projesi</a:t>
            </a:r>
            <a:r>
              <a:rPr lang="tr-TR" sz="2400" dirty="0" smtClean="0"/>
              <a:t>, 2012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000" dirty="0" smtClean="0"/>
              <a:t>Ziraat Odaları, Sulama Birlikleri, Üretici Birlikleri, Çiftçiler Birliği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400" dirty="0" smtClean="0"/>
              <a:t>Adana'nın Geleceği Stratejileri </a:t>
            </a:r>
            <a:r>
              <a:rPr lang="tr-TR" sz="2400" dirty="0" err="1" smtClean="0"/>
              <a:t>Çalıştayı</a:t>
            </a:r>
            <a:r>
              <a:rPr lang="tr-TR" sz="2400" dirty="0" smtClean="0"/>
              <a:t>, Şubat 2011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000" dirty="0" smtClean="0"/>
              <a:t>Büyükşehir Belediyesi ve ADSİAD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400" dirty="0" smtClean="0"/>
              <a:t>Adana Sanayisi Teknolojik Yetenek Envanteri Çalışması, 2010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000" dirty="0"/>
              <a:t>Adana </a:t>
            </a:r>
            <a:r>
              <a:rPr lang="tr-TR" sz="2000" dirty="0" smtClean="0"/>
              <a:t>ÜSAM, ADASO, AOSB, ÇKA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400" dirty="0" smtClean="0"/>
              <a:t>Adana Turizm Arama Konferansı ve Sonuç Raporu, 2010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400" dirty="0" smtClean="0"/>
              <a:t>Adana Tanıtım Projesi, Adana Valiliği, 2008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tr-T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 KOBİ Akademi İller için Gelecek Stratejileri Adana Gelecek Stratejisi Sonuç Raporu, 2007</a:t>
            </a:r>
            <a:endParaRPr lang="tr-T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2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aşlık 1"/>
          <p:cNvSpPr>
            <a:spLocks noGrp="1"/>
          </p:cNvSpPr>
          <p:nvPr>
            <p:ph type="title"/>
          </p:nvPr>
        </p:nvSpPr>
        <p:spPr bwMode="auto">
          <a:xfrm>
            <a:off x="1752600" y="152400"/>
            <a:ext cx="6934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/>
              <a:t>Yerel Kurumlar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89063"/>
            <a:ext cx="8610600" cy="478313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3500" b="1" dirty="0" smtClean="0"/>
              <a:t>2010</a:t>
            </a:r>
            <a:r>
              <a:rPr lang="tr-TR" sz="3500" dirty="0" smtClean="0"/>
              <a:t>, Adana Sanayi Odası 2010 – 2012 Stratejik Planı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3500" b="1" dirty="0" smtClean="0"/>
              <a:t>2010</a:t>
            </a:r>
            <a:r>
              <a:rPr lang="tr-TR" sz="3500" dirty="0" smtClean="0"/>
              <a:t>, Adana Bilim ve Sanat Merkezi 2011 - 2014 Stratejik Planı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3500" b="1" dirty="0" smtClean="0"/>
              <a:t>2010</a:t>
            </a:r>
            <a:r>
              <a:rPr lang="tr-TR" sz="3500" dirty="0" smtClean="0"/>
              <a:t>, Adana Valiliği İl Milli Eğitim Müdürlüğü Stratejik Planı 2010 – 2014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3500" b="1" dirty="0" smtClean="0"/>
              <a:t>2009</a:t>
            </a:r>
            <a:r>
              <a:rPr lang="tr-TR" sz="3500" dirty="0" smtClean="0"/>
              <a:t>, Büyükşehir ve İlçe Belediyeler Stratejik Planları 2010 – 2014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3500" b="1" dirty="0" smtClean="0"/>
              <a:t>2009</a:t>
            </a:r>
            <a:r>
              <a:rPr lang="tr-TR" sz="3500" dirty="0" smtClean="0"/>
              <a:t>, Adana Ticaret Odası Taslak Stratejik Planı 2009 – 2013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3500" b="1" dirty="0" smtClean="0"/>
              <a:t>2007</a:t>
            </a:r>
            <a:r>
              <a:rPr lang="tr-TR" sz="3500" dirty="0" smtClean="0"/>
              <a:t>, Adana Sanayi Odası, Rakamlarla Adana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3500" b="1" dirty="0" smtClean="0"/>
              <a:t>2007</a:t>
            </a:r>
            <a:r>
              <a:rPr lang="tr-TR" sz="3500" dirty="0" smtClean="0"/>
              <a:t>, Çukurova Üniversitesi Stratejik Planı 2008 – 2012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3500" b="1" dirty="0" smtClean="0"/>
              <a:t>2007</a:t>
            </a:r>
            <a:r>
              <a:rPr lang="tr-TR" sz="3500" dirty="0" smtClean="0"/>
              <a:t>, Adana İl Özel İdaresi Stratejik Planı 2008 – 2012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10244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dirty="0" smtClean="0">
                <a:solidFill>
                  <a:schemeClr val="accent2"/>
                </a:solidFill>
              </a:rPr>
              <a:t>Adana Vizyon 2023, 19 Temmuz 2012</a:t>
            </a:r>
            <a:endParaRPr lang="tr-T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7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aşlık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ÇKA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dirty="0" smtClean="0"/>
              <a:t>Sektör Raporu, </a:t>
            </a:r>
            <a:r>
              <a:rPr lang="tr-TR" b="1" dirty="0" smtClean="0"/>
              <a:t>HAZIR GİYİM ve KONFEKSİYON RAPORU</a:t>
            </a:r>
            <a:r>
              <a:rPr lang="tr-TR" dirty="0" smtClean="0"/>
              <a:t>, 2012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dirty="0" smtClean="0"/>
              <a:t>Sektör Raporu, </a:t>
            </a:r>
            <a:r>
              <a:rPr lang="tr-TR" b="1" dirty="0" smtClean="0"/>
              <a:t>YENİLENEBİLİR ENERJİ RAPORU</a:t>
            </a:r>
            <a:r>
              <a:rPr lang="tr-TR" dirty="0" smtClean="0"/>
              <a:t>, 2012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dirty="0" smtClean="0"/>
              <a:t>Sektör Raporu, </a:t>
            </a:r>
            <a:r>
              <a:rPr lang="tr-TR" b="1" dirty="0" smtClean="0"/>
              <a:t>KİMYA RAPORU</a:t>
            </a:r>
            <a:r>
              <a:rPr lang="tr-TR" dirty="0" smtClean="0"/>
              <a:t>, 2012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dirty="0" smtClean="0"/>
              <a:t>Sektör Raporu, </a:t>
            </a:r>
            <a:r>
              <a:rPr lang="tr-TR" b="1" dirty="0" smtClean="0"/>
              <a:t>AYAKKABI İMALATI SEKTÖR RAPORU</a:t>
            </a:r>
            <a:r>
              <a:rPr lang="tr-TR" dirty="0" smtClean="0"/>
              <a:t>, 2011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dirty="0" smtClean="0"/>
              <a:t>ÇKA 2010- 2013 Çukurova Bölge Planı </a:t>
            </a:r>
            <a:r>
              <a:rPr lang="tr-TR" b="1" dirty="0" smtClean="0"/>
              <a:t>MEVCUT DURUM DEĞERLENDİRME RAPORU</a:t>
            </a:r>
            <a:r>
              <a:rPr lang="tr-TR" dirty="0" smtClean="0"/>
              <a:t>, 2011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dirty="0" smtClean="0"/>
              <a:t>ÇKA 2010- 2013 Çukurova Bölge Planı </a:t>
            </a:r>
            <a:r>
              <a:rPr lang="tr-TR" b="1" dirty="0" smtClean="0"/>
              <a:t>MEVCUT DURUM ANALİZİ</a:t>
            </a:r>
            <a:r>
              <a:rPr lang="tr-TR" dirty="0" smtClean="0"/>
              <a:t>, 2011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b="1" dirty="0" smtClean="0"/>
              <a:t>2010- 2013 BÖLGESEL VİZYON VE STRATEJİLER</a:t>
            </a:r>
            <a:r>
              <a:rPr lang="tr-TR" dirty="0" smtClean="0"/>
              <a:t>, 2011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dirty="0" smtClean="0"/>
              <a:t>Çukurova Kalkınma Ajansı </a:t>
            </a:r>
            <a:r>
              <a:rPr lang="tr-TR" b="1" dirty="0" smtClean="0"/>
              <a:t>Değerlendirme Raporu </a:t>
            </a:r>
            <a:r>
              <a:rPr lang="tr-TR" dirty="0" smtClean="0"/>
              <a:t>(2010).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dirty="0" smtClean="0"/>
              <a:t>TR62 </a:t>
            </a:r>
            <a:r>
              <a:rPr lang="tr-TR" b="1" dirty="0" smtClean="0"/>
              <a:t>ÇUKUROVA BÖLGE PLANI</a:t>
            </a:r>
            <a:r>
              <a:rPr lang="tr-TR" dirty="0" smtClean="0"/>
              <a:t>, 2008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tr-TR" b="1" dirty="0" smtClean="0"/>
              <a:t>Ön Bölgesel Gelişme Planı </a:t>
            </a:r>
            <a:r>
              <a:rPr lang="tr-TR" dirty="0" smtClean="0"/>
              <a:t>(2007 – 2008).</a:t>
            </a:r>
          </a:p>
        </p:txBody>
      </p:sp>
      <p:sp>
        <p:nvSpPr>
          <p:cNvPr id="8196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9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/>
          </p:nvPr>
        </p:nvSpPr>
        <p:spPr bwMode="auto">
          <a:xfrm>
            <a:off x="1752600" y="152400"/>
            <a:ext cx="7010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/>
              <a:t>Merkezi Yönetim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365250"/>
            <a:ext cx="8763000" cy="48831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2000" dirty="0" smtClean="0"/>
              <a:t>Bilim, Sanayi ve Teknoloji Bakanlığı, 81 </a:t>
            </a:r>
            <a:r>
              <a:rPr lang="tr-TR" sz="2000" b="1" u="sng" dirty="0" smtClean="0"/>
              <a:t>İl Durum Raporu</a:t>
            </a:r>
            <a:r>
              <a:rPr lang="tr-TR" sz="2000" dirty="0" smtClean="0"/>
              <a:t>, Sanayi Genel Müdürlüğü, MAYIS 2012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2000" dirty="0" smtClean="0"/>
              <a:t>KOSGEB Bölgesel Kalkınma </a:t>
            </a:r>
            <a:r>
              <a:rPr lang="tr-TR" sz="2000" b="1" u="sng" dirty="0" smtClean="0"/>
              <a:t>Araştırma Raporu TR62 Adana Alt Bölgesi</a:t>
            </a:r>
            <a:r>
              <a:rPr lang="tr-TR" sz="2000" dirty="0" smtClean="0"/>
              <a:t>, (2006)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2000" dirty="0" smtClean="0"/>
              <a:t>KOSGEB Saha Araştırma Çalışması </a:t>
            </a:r>
            <a:r>
              <a:rPr lang="tr-TR" sz="2000" b="1" u="sng" dirty="0" smtClean="0"/>
              <a:t>Adana İli Değerlendirme Raporu</a:t>
            </a:r>
            <a:r>
              <a:rPr lang="tr-TR" sz="2000" dirty="0" smtClean="0"/>
              <a:t> (2005)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2000" dirty="0" smtClean="0"/>
              <a:t>Sanayi Ve Ticaret Bakanlığı, Sanayi Araştırma ve Geliştirme Genel Müdürlüğü, </a:t>
            </a:r>
            <a:r>
              <a:rPr lang="tr-TR" sz="2000" b="1" u="sng" dirty="0" smtClean="0"/>
              <a:t>Adana Sanayi Potansiyeli Ve Yatırım Alanları Araştırması</a:t>
            </a:r>
            <a:r>
              <a:rPr lang="tr-TR" sz="2000" dirty="0" smtClean="0"/>
              <a:t>, 2005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2000" dirty="0" smtClean="0"/>
              <a:t>DPT, </a:t>
            </a:r>
            <a:r>
              <a:rPr lang="tr-TR" sz="2000" b="1" u="sng" dirty="0" smtClean="0"/>
              <a:t>Adana İli Gelişmişlik Performansı</a:t>
            </a:r>
            <a:r>
              <a:rPr lang="tr-TR" sz="2000" dirty="0" smtClean="0"/>
              <a:t>, </a:t>
            </a:r>
            <a:r>
              <a:rPr lang="tr-TR" sz="2000" dirty="0" err="1" smtClean="0"/>
              <a:t>Sosyo</a:t>
            </a:r>
            <a:r>
              <a:rPr lang="tr-TR" sz="2000" dirty="0" smtClean="0"/>
              <a:t>-ekonomik Gelişmişlik Sıralaması, 2003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2000" dirty="0" smtClean="0"/>
              <a:t>DPT, </a:t>
            </a:r>
            <a:r>
              <a:rPr lang="tr-TR" sz="2000" b="1" u="sng" dirty="0" smtClean="0"/>
              <a:t>İllerde Öne Çıkan Sanayi Sektörleri</a:t>
            </a:r>
            <a:r>
              <a:rPr lang="tr-TR" sz="2000" dirty="0" smtClean="0"/>
              <a:t>, Adana İlinde Öne Çıkan  Sektörler, 2003</a:t>
            </a:r>
          </a:p>
        </p:txBody>
      </p:sp>
      <p:sp>
        <p:nvSpPr>
          <p:cNvPr id="11268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667000" y="1371600"/>
            <a:ext cx="5791200" cy="16002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Özellikle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Yirmi Yılda!...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 bwMode="auto">
          <a:xfrm>
            <a:off x="2209800" y="228600"/>
            <a:ext cx="6172200" cy="914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Adana’yı Çok Konuştuk…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715000" y="5283200"/>
            <a:ext cx="28194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5400" b="1" dirty="0">
                <a:solidFill>
                  <a:srgbClr val="00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AMA…</a:t>
            </a:r>
            <a:endParaRPr lang="tr-TR" sz="5400" dirty="0"/>
          </a:p>
        </p:txBody>
      </p:sp>
      <p:sp>
        <p:nvSpPr>
          <p:cNvPr id="6" name="Oval 5"/>
          <p:cNvSpPr/>
          <p:nvPr/>
        </p:nvSpPr>
        <p:spPr bwMode="auto">
          <a:xfrm>
            <a:off x="228600" y="3074988"/>
            <a:ext cx="5791200" cy="3124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Aft>
                <a:spcPts val="1200"/>
              </a:spcAft>
              <a:defRPr/>
            </a:pPr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Şey Düşündük.</a:t>
            </a:r>
          </a:p>
          <a:p>
            <a:pPr algn="l">
              <a:spcAft>
                <a:spcPts val="1200"/>
              </a:spcAft>
              <a:defRPr/>
            </a:pP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Şey Tartıştık.</a:t>
            </a:r>
          </a:p>
          <a:p>
            <a:pPr algn="l">
              <a:spcAft>
                <a:spcPts val="1200"/>
              </a:spcAft>
              <a:defRPr/>
            </a:pP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Şey Yazdık.</a:t>
            </a:r>
          </a:p>
        </p:txBody>
      </p:sp>
    </p:spTree>
    <p:extLst>
      <p:ext uri="{BB962C8B-B14F-4D97-AF65-F5344CB8AC3E}">
        <p14:creationId xmlns:p14="http://schemas.microsoft.com/office/powerpoint/2010/main" val="1798934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100462"/>
            <a:ext cx="7086600" cy="1143000"/>
          </a:xfrm>
        </p:spPr>
        <p:txBody>
          <a:bodyPr/>
          <a:lstStyle/>
          <a:p>
            <a:r>
              <a:rPr lang="tr-TR" b="1" dirty="0" smtClean="0"/>
              <a:t>HEDEFİ VURAMADIK…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510658" cy="370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390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tr-TR" b="1" dirty="0" smtClean="0"/>
              <a:t>Aldığı ve Verdiği</a:t>
            </a:r>
            <a:endParaRPr lang="tr-TR" b="1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graphicFrame>
        <p:nvGraphicFramePr>
          <p:cNvPr id="4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80384"/>
              </p:ext>
            </p:extLst>
          </p:nvPr>
        </p:nvGraphicFramePr>
        <p:xfrm>
          <a:off x="619125" y="1447800"/>
          <a:ext cx="410527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812469"/>
              </p:ext>
            </p:extLst>
          </p:nvPr>
        </p:nvGraphicFramePr>
        <p:xfrm>
          <a:off x="609600" y="3733800"/>
          <a:ext cx="410527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366683"/>
              </p:ext>
            </p:extLst>
          </p:nvPr>
        </p:nvGraphicFramePr>
        <p:xfrm>
          <a:off x="4881377" y="3733800"/>
          <a:ext cx="4034023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33498"/>
              </p:ext>
            </p:extLst>
          </p:nvPr>
        </p:nvGraphicFramePr>
        <p:xfrm>
          <a:off x="4876800" y="1447800"/>
          <a:ext cx="402907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003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6019800" cy="1219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b="1" dirty="0" smtClean="0"/>
              <a:t>Adana Tarihi</a:t>
            </a:r>
            <a:br>
              <a:rPr lang="tr-TR" b="1" dirty="0" smtClean="0"/>
            </a:br>
            <a:r>
              <a:rPr lang="tr-TR" b="1" dirty="0" smtClean="0"/>
              <a:t> </a:t>
            </a: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4.000 Yıl</a:t>
            </a:r>
          </a:p>
        </p:txBody>
      </p:sp>
      <p:sp>
        <p:nvSpPr>
          <p:cNvPr id="3075" name="İçerik Yer Tutucusu 2"/>
          <p:cNvSpPr>
            <a:spLocks noGrp="1"/>
          </p:cNvSpPr>
          <p:nvPr>
            <p:ph sz="half" idx="1"/>
          </p:nvPr>
        </p:nvSpPr>
        <p:spPr>
          <a:xfrm>
            <a:off x="228600" y="1384300"/>
            <a:ext cx="4267200" cy="4800600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Luvi Krallığı (M.Ö.1900) ,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Arzava Krallığı (M.Ö. 1500-1333)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Hitit Krallığı (M.Ö. 1300-1200),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Kue Krallığı (M.Ö.1190-713),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Asur Krallığı (M.Ö. 713-663) ,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Pers Satraplığı (M.Ö.612-333),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Helenistik Dönem (M.Ö. 333-323)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Selökidler (M.Ö. 312-133),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Korsanlar Dönemi (M.Ö. 178-112),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Romalılar (M.Ö.112-M.S. 395)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1800" smtClean="0"/>
              <a:t>Bizanslılar (M.S. 395-638), </a:t>
            </a:r>
          </a:p>
        </p:txBody>
      </p:sp>
      <p:sp>
        <p:nvSpPr>
          <p:cNvPr id="4100" name="İçerik Yer Tutucusu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19600" cy="4876800"/>
          </a:xfrm>
          <a:solidFill>
            <a:srgbClr val="FFCCCC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/>
              <a:t>638 yılında Müslümanların ilk akını </a:t>
            </a:r>
            <a:endParaRPr lang="tr-TR" sz="18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 smtClean="0"/>
              <a:t>704’den </a:t>
            </a:r>
            <a:r>
              <a:rPr lang="tr-TR" sz="1800" dirty="0"/>
              <a:t>sonra </a:t>
            </a:r>
            <a:r>
              <a:rPr lang="tr-TR" sz="1800" dirty="0" err="1"/>
              <a:t>Emevi</a:t>
            </a:r>
            <a:r>
              <a:rPr lang="tr-TR" sz="1800" dirty="0"/>
              <a:t> ve </a:t>
            </a:r>
            <a:r>
              <a:rPr lang="tr-TR" sz="1800" dirty="0" smtClean="0"/>
              <a:t>Abbasiler, </a:t>
            </a:r>
            <a:r>
              <a:rPr lang="tr-TR" sz="1800" dirty="0" err="1" smtClean="0"/>
              <a:t>Emevi</a:t>
            </a:r>
            <a:r>
              <a:rPr lang="tr-TR" sz="1800" dirty="0" smtClean="0"/>
              <a:t> </a:t>
            </a:r>
            <a:r>
              <a:rPr lang="tr-TR" sz="1800" dirty="0"/>
              <a:t>- Abbasi </a:t>
            </a:r>
            <a:r>
              <a:rPr lang="tr-TR" sz="1800" dirty="0" smtClean="0"/>
              <a:t>çekişmesi, Bizans saldırıları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 smtClean="0"/>
              <a:t>1071 Malazgirt, Anadolu Türklerin</a:t>
            </a:r>
            <a:endParaRPr lang="tr-TR" sz="180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/>
              <a:t>1074 Büyük Selçuklu Devleti </a:t>
            </a:r>
            <a:endParaRPr lang="tr-TR" sz="18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 smtClean="0"/>
              <a:t>1077 Anadolu Selçukluları</a:t>
            </a:r>
            <a:endParaRPr lang="tr-TR" sz="180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 smtClean="0"/>
              <a:t>1082 Çukurova Anadolu Selçuklunun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 smtClean="0"/>
              <a:t>1352 </a:t>
            </a:r>
            <a:r>
              <a:rPr lang="tr-TR" sz="1800" dirty="0" err="1" smtClean="0"/>
              <a:t>Ramazanoğulları</a:t>
            </a:r>
            <a:r>
              <a:rPr lang="tr-TR" sz="1800" dirty="0" smtClean="0"/>
              <a:t> Beyliği</a:t>
            </a:r>
            <a:endParaRPr lang="tr-TR" sz="180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/>
              <a:t>1517	</a:t>
            </a:r>
            <a:r>
              <a:rPr lang="tr-TR" sz="1800" dirty="0" smtClean="0"/>
              <a:t>Osmanlı </a:t>
            </a:r>
            <a:r>
              <a:rPr lang="tr-TR" sz="1800" dirty="0"/>
              <a:t>(içişlerinde </a:t>
            </a:r>
            <a:r>
              <a:rPr lang="tr-TR" sz="1800" dirty="0" smtClean="0"/>
              <a:t>bağımsız)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dirty="0" smtClean="0"/>
              <a:t>1608 </a:t>
            </a:r>
            <a:r>
              <a:rPr lang="tr-TR" sz="1800" dirty="0"/>
              <a:t>Osmanlı’ya bağlı bir </a:t>
            </a:r>
            <a:r>
              <a:rPr lang="tr-TR" sz="1800" dirty="0" smtClean="0"/>
              <a:t>eyalet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</a:t>
            </a:r>
            <a:endPara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Altbilgi Yer Tutucusu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914400"/>
          </a:xfrm>
        </p:spPr>
        <p:txBody>
          <a:bodyPr/>
          <a:lstStyle/>
          <a:p>
            <a:r>
              <a:rPr lang="tr-TR" b="1" dirty="0" smtClean="0"/>
              <a:t>Adana Değişiyor…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2895600" cy="4800600"/>
          </a:xfrm>
        </p:spPr>
        <p:txBody>
          <a:bodyPr/>
          <a:lstStyle/>
          <a:p>
            <a:pPr marL="0" indent="0">
              <a:buNone/>
            </a:pPr>
            <a:r>
              <a:rPr lang="tr-TR" sz="2400" b="1" u="sng" dirty="0">
                <a:solidFill>
                  <a:srgbClr val="0070C0"/>
                </a:solidFill>
              </a:rPr>
              <a:t>Adana Hacı Sabancı Organize Sanayi Bölgesi</a:t>
            </a:r>
          </a:p>
          <a:p>
            <a:pPr marL="0" indent="0">
              <a:buNone/>
            </a:pPr>
            <a:r>
              <a:rPr lang="tr-TR" sz="2400" dirty="0" smtClean="0"/>
              <a:t>Nisan 1999’da </a:t>
            </a:r>
          </a:p>
          <a:p>
            <a:r>
              <a:rPr lang="tr-TR" sz="2400" dirty="0" smtClean="0"/>
              <a:t>44 </a:t>
            </a:r>
            <a:r>
              <a:rPr lang="tr-TR" sz="2400" dirty="0"/>
              <a:t>tanesi tekstil ve konfeksiyon sektöründe olmak üzere </a:t>
            </a:r>
            <a:endParaRPr lang="tr-TR" sz="2400" dirty="0" smtClean="0"/>
          </a:p>
          <a:p>
            <a:r>
              <a:rPr lang="tr-TR" sz="2400" b="1" dirty="0" smtClean="0"/>
              <a:t>110 </a:t>
            </a:r>
            <a:r>
              <a:rPr lang="tr-TR" sz="2400" b="1" dirty="0"/>
              <a:t>işyerinde </a:t>
            </a:r>
            <a:endParaRPr lang="tr-TR" sz="2400" b="1" dirty="0" smtClean="0"/>
          </a:p>
          <a:p>
            <a:r>
              <a:rPr lang="tr-TR" sz="2400" b="1" dirty="0" smtClean="0"/>
              <a:t>6.368 </a:t>
            </a:r>
            <a:r>
              <a:rPr lang="tr-TR" sz="2400" dirty="0"/>
              <a:t>işçi </a:t>
            </a:r>
            <a:r>
              <a:rPr lang="tr-TR" sz="2400" dirty="0" smtClean="0"/>
              <a:t>çalışmakta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Adana Vizyon 2023, 19 Temmuz 2012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78546"/>
              </p:ext>
            </p:extLst>
          </p:nvPr>
        </p:nvGraphicFramePr>
        <p:xfrm>
          <a:off x="3429000" y="1447800"/>
          <a:ext cx="5575300" cy="4724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  <a:gridCol w="1130300"/>
                <a:gridCol w="1473200"/>
              </a:tblGrid>
              <a:tr h="26359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SEKTÖR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ÜRETİM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ÇALIŞAN SAYISI</a:t>
                      </a:r>
                      <a:endParaRPr lang="tr-TR" sz="11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TEKSTİL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69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8950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METAL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45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2983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PLASTİK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3750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GIDA SANAYİ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2680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YAPI ELEMANLARI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21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1870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KİMYA  SANAYİ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23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2420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AĞAÇ SANAYİ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20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1370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 dirty="0">
                          <a:effectLst/>
                        </a:rPr>
                        <a:t>MAKİNA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1350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 dirty="0">
                          <a:effectLst/>
                        </a:rPr>
                        <a:t>PETROL ÜRÜNLERİ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760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AMBALAJ 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360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KAĞIT SANAYİ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750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ELEKTRİK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450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DÖKÜM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650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DEPOLAMA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470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BANKA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80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BOYA SANAYİ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380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TOHUMCULUK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NAKLİYE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265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u="none" strike="noStrike">
                          <a:effectLst/>
                        </a:rPr>
                        <a:t>CAM SANAYİ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>
                          <a:effectLst/>
                        </a:rPr>
                        <a:t>320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u="none" strike="noStrike" dirty="0">
                          <a:effectLst/>
                        </a:rPr>
                        <a:t>330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u="none" strike="noStrike" dirty="0">
                          <a:effectLst/>
                        </a:rPr>
                        <a:t>30208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76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Adana Büyüyor…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219199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Nisan 1999 itibariyle Adana Sanayi Odasına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1021 kayıtlı şirket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161347"/>
              </p:ext>
            </p:extLst>
          </p:nvPr>
        </p:nvGraphicFramePr>
        <p:xfrm>
          <a:off x="457200" y="2863056"/>
          <a:ext cx="8153399" cy="315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6003"/>
                <a:gridCol w="1652967"/>
                <a:gridCol w="2154429"/>
              </a:tblGrid>
              <a:tr h="37580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</a:rPr>
                        <a:t>Sektör Adı 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</a:rPr>
                        <a:t>Üye Sayısı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</a:rPr>
                        <a:t>Toplam Çalışan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</a:tr>
              <a:tr h="300642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Tekstil ve Konfeksiyon Sanayi 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effectLst/>
                        </a:rPr>
                        <a:t>367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effectLst/>
                        </a:rPr>
                        <a:t>21683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642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Döküm, Makina, Metal Eşya, Otomotiv Sanayi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428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11353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642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Gıda, İçki ve Tütün Sanayi 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287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9687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642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Çimento, Maden ve Toprağa Dayalı Sanayi 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256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8088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642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Elektrik-Elektronik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104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6356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642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Kimya, Kauçuk ve Plastik Sanayi 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309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8506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642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Kağıt-Kağıt Ürünleri,Basım ve Ambalaj Sanayi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72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1630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6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Orman Ürünleri ve Mobilya Sanayi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164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effectLst/>
                        </a:rPr>
                        <a:t>2971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580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effectLst/>
                        </a:rPr>
                        <a:t>1987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effectLst/>
                        </a:rPr>
                        <a:t>70.274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21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1020762"/>
          </a:xfrm>
        </p:spPr>
        <p:txBody>
          <a:bodyPr/>
          <a:lstStyle/>
          <a:p>
            <a:r>
              <a:rPr lang="tr-TR" b="1" dirty="0" smtClean="0"/>
              <a:t>2007/2008/2009 Yılları</a:t>
            </a:r>
            <a:br>
              <a:rPr lang="tr-TR" b="1" dirty="0" smtClean="0"/>
            </a:br>
            <a:r>
              <a:rPr lang="tr-T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ÜSAM Sanayi Raporu</a:t>
            </a:r>
            <a:endParaRPr lang="tr-T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graphicFrame>
        <p:nvGraphicFramePr>
          <p:cNvPr id="4" name="5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63330"/>
              </p:ext>
            </p:extLst>
          </p:nvPr>
        </p:nvGraphicFramePr>
        <p:xfrm>
          <a:off x="381000" y="1371600"/>
          <a:ext cx="4267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6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78023"/>
              </p:ext>
            </p:extLst>
          </p:nvPr>
        </p:nvGraphicFramePr>
        <p:xfrm>
          <a:off x="4876800" y="13716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8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648958"/>
              </p:ext>
            </p:extLst>
          </p:nvPr>
        </p:nvGraphicFramePr>
        <p:xfrm>
          <a:off x="381000" y="3657600"/>
          <a:ext cx="4267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9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09064"/>
              </p:ext>
            </p:extLst>
          </p:nvPr>
        </p:nvGraphicFramePr>
        <p:xfrm>
          <a:off x="4876800" y="36576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381000" y="5894125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Ürün, Pazar ve Dağıtım Genişletme Yatırımı, Verimlilik Artırma </a:t>
            </a:r>
            <a:endParaRPr lang="tr-TR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25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162800" cy="868362"/>
          </a:xfrm>
        </p:spPr>
        <p:txBody>
          <a:bodyPr/>
          <a:lstStyle/>
          <a:p>
            <a:r>
              <a:rPr lang="tr-TR" b="1" dirty="0" smtClean="0"/>
              <a:t>Adana Değişiyor…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tr-TR" dirty="0"/>
              <a:t>Organize </a:t>
            </a:r>
            <a:r>
              <a:rPr lang="tr-TR" dirty="0" smtClean="0"/>
              <a:t>Sanayi Bölgesinin </a:t>
            </a:r>
            <a:r>
              <a:rPr lang="tr-TR" dirty="0"/>
              <a:t>civarında gecekondulaşmayı önlemek amacı </a:t>
            </a:r>
            <a:r>
              <a:rPr lang="tr-TR" dirty="0" smtClean="0"/>
              <a:t>ile</a:t>
            </a:r>
          </a:p>
          <a:p>
            <a:r>
              <a:rPr lang="tr-TR" dirty="0" smtClean="0"/>
              <a:t> Bölgenin Batısına </a:t>
            </a:r>
          </a:p>
          <a:p>
            <a:r>
              <a:rPr lang="tr-TR" dirty="0" smtClean="0"/>
              <a:t>235.000 </a:t>
            </a:r>
            <a:r>
              <a:rPr lang="tr-TR" dirty="0"/>
              <a:t>kişilik 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Güneykent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Yerleşim Alanı</a:t>
            </a:r>
            <a:r>
              <a:rPr lang="tr-TR" dirty="0"/>
              <a:t>” için </a:t>
            </a:r>
            <a:endParaRPr lang="tr-TR" dirty="0" smtClean="0"/>
          </a:p>
          <a:p>
            <a:r>
              <a:rPr lang="tr-TR" dirty="0" smtClean="0"/>
              <a:t>Nazım İmar Planı yapılmış</a:t>
            </a:r>
          </a:p>
          <a:p>
            <a:pPr marL="0" indent="0">
              <a:buNone/>
            </a:pPr>
            <a:r>
              <a:rPr lang="tr-TR" dirty="0" smtClean="0"/>
              <a:t>		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plan geçerli mi?</a:t>
            </a:r>
          </a:p>
          <a:p>
            <a:pPr marL="0" indent="0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Değilse Niçin?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1134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944562"/>
          </a:xfrm>
        </p:spPr>
        <p:txBody>
          <a:bodyPr/>
          <a:lstStyle/>
          <a:p>
            <a:r>
              <a:rPr lang="tr-TR" b="1" dirty="0" smtClean="0"/>
              <a:t>Geçmişle Kıyaslanınca…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tr-T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1995 yılı DİE verilerine göre:</a:t>
            </a:r>
            <a:endParaRPr lang="tr-T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40000"/>
              </a:lnSpc>
              <a:defRPr/>
            </a:pPr>
            <a:r>
              <a:rPr lang="tr-TR" sz="2400" dirty="0"/>
              <a:t>Adana’da nüfusun 1/5’i gelirin %64.5’ini alıyor</a:t>
            </a:r>
          </a:p>
          <a:p>
            <a:pPr lvl="1">
              <a:lnSpc>
                <a:spcPct val="140000"/>
              </a:lnSpc>
              <a:defRPr/>
            </a:pPr>
            <a:r>
              <a:rPr lang="tr-TR" sz="2400" dirty="0"/>
              <a:t>Türkiye’de ise nüfusun 1/5’i gelirin %54.08’ini alıyor</a:t>
            </a:r>
            <a:endParaRPr lang="tr-T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60000"/>
              </a:lnSpc>
              <a:defRPr/>
            </a:pPr>
            <a:r>
              <a:rPr lang="tr-TR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GSYİH’dan</a:t>
            </a:r>
            <a:r>
              <a:rPr lang="tr-T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alınan pay açısından ilçeler arasında yapılan sıralamalarda</a:t>
            </a:r>
          </a:p>
          <a:p>
            <a:pPr lvl="1">
              <a:lnSpc>
                <a:spcPct val="160000"/>
              </a:lnSpc>
              <a:defRPr/>
            </a:pPr>
            <a:r>
              <a:rPr lang="tr-TR" sz="2400" dirty="0"/>
              <a:t>Seyhan ilçesi %1.63 GSYİH payı ile 9. sırada</a:t>
            </a:r>
          </a:p>
          <a:p>
            <a:pPr lvl="1">
              <a:lnSpc>
                <a:spcPct val="160000"/>
              </a:lnSpc>
              <a:defRPr/>
            </a:pPr>
            <a:r>
              <a:rPr lang="tr-TR" sz="2400" dirty="0"/>
              <a:t>Yüreğir ilçesi %0.58 GSYİH payı ile 39. </a:t>
            </a:r>
            <a:r>
              <a:rPr lang="tr-TR" sz="2400" dirty="0" smtClean="0"/>
              <a:t>sırada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25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944562"/>
          </a:xfrm>
        </p:spPr>
        <p:txBody>
          <a:bodyPr/>
          <a:lstStyle/>
          <a:p>
            <a:pPr algn="l"/>
            <a:r>
              <a:rPr lang="tr-TR" sz="4000" b="1" dirty="0" smtClean="0"/>
              <a:t>Beşeri Sermaye ve Yaşam</a:t>
            </a:r>
            <a:endParaRPr lang="tr-TR" sz="4000" b="1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Adana Vizyon 2023, 19 Temmuz 2012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799"/>
            <a:ext cx="7848600" cy="4724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855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tbilgi Yer Tutucusu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86" y="1371600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828800" y="304800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/>
              <a:t>NEDEN OLMUYOR???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84399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086600" cy="1020762"/>
          </a:xfrm>
        </p:spPr>
        <p:txBody>
          <a:bodyPr/>
          <a:lstStyle/>
          <a:p>
            <a:r>
              <a:rPr lang="tr-TR" b="1" dirty="0" smtClean="0"/>
              <a:t>Bir </a:t>
            </a:r>
            <a:r>
              <a:rPr lang="tr-TR" b="1" u="sng" dirty="0" smtClean="0"/>
              <a:t>Varsayım</a:t>
            </a:r>
            <a:r>
              <a:rPr lang="tr-TR" b="1" dirty="0" smtClean="0"/>
              <a:t>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dirty="0" smtClean="0"/>
              <a:t>Ortak İş Yapma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b="1" dirty="0"/>
              <a:t>	</a:t>
            </a:r>
            <a:r>
              <a:rPr lang="tr-TR" b="1" dirty="0" smtClean="0"/>
              <a:t>	Kültürünün Eksikliği…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dirty="0" smtClean="0"/>
              <a:t>Ben Değil BİZ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b="1" dirty="0"/>
              <a:t>	</a:t>
            </a:r>
            <a:r>
              <a:rPr lang="tr-TR" b="1" dirty="0" smtClean="0"/>
              <a:t>	Demeye Alışkın OLMAMAK…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İLETİŞİMSİZLİK </a:t>
            </a:r>
            <a:r>
              <a:rPr lang="tr-TR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DENEBİLİR Mİ?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481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 bwMode="auto">
          <a:xfrm>
            <a:off x="1676400" y="76200"/>
            <a:ext cx="7010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/>
              <a:t>Stratejik Planlardan…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dirty="0"/>
              <a:t>Adana ilinde kurumlar </a:t>
            </a:r>
            <a:r>
              <a:rPr lang="tr-TR" dirty="0" smtClean="0"/>
              <a:t>arası iletişimsizlik sıkça </a:t>
            </a:r>
            <a:r>
              <a:rPr lang="tr-TR" dirty="0"/>
              <a:t>tekrar edilen bir </a:t>
            </a:r>
            <a:r>
              <a:rPr lang="tr-TR" dirty="0" smtClean="0"/>
              <a:t>zayıf yan</a:t>
            </a:r>
            <a:endParaRPr lang="tr-TR" dirty="0"/>
          </a:p>
          <a:p>
            <a:pPr>
              <a:lnSpc>
                <a:spcPct val="120000"/>
              </a:lnSpc>
              <a:defRPr/>
            </a:pP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Kurumlar Arası İletişimsizlik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dirty="0" smtClean="0"/>
              <a:t>     </a:t>
            </a:r>
            <a:r>
              <a:rPr lang="tr-TR" b="1" dirty="0" smtClean="0">
                <a:solidFill>
                  <a:srgbClr val="C00000"/>
                </a:solidFill>
              </a:rPr>
              <a:t>genel </a:t>
            </a:r>
            <a:r>
              <a:rPr lang="tr-TR" b="1" dirty="0">
                <a:solidFill>
                  <a:srgbClr val="C00000"/>
                </a:solidFill>
              </a:rPr>
              <a:t>olarak stratejik </a:t>
            </a:r>
            <a:r>
              <a:rPr lang="tr-TR" b="1" dirty="0" smtClean="0">
                <a:solidFill>
                  <a:srgbClr val="C00000"/>
                </a:solidFill>
              </a:rPr>
              <a:t>planların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dirty="0" smtClean="0"/>
              <a:t>	  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geniş 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etkin bir 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katılımla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dirty="0" smtClean="0"/>
              <a:t>		</a:t>
            </a:r>
            <a:r>
              <a:rPr lang="tr-T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hazırlanması </a:t>
            </a:r>
            <a:r>
              <a:rPr lang="tr-T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uygulanmasının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dirty="0" smtClean="0"/>
              <a:t>			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Önündeki Önemli Engellerden </a:t>
            </a:r>
          </a:p>
        </p:txBody>
      </p:sp>
      <p:sp>
        <p:nvSpPr>
          <p:cNvPr id="34820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3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 bwMode="auto">
          <a:xfrm>
            <a:off x="1676400" y="76200"/>
            <a:ext cx="7010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/>
              <a:t>Stratejik Plan?...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76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STRATEJİK PLANLAMA</a:t>
            </a:r>
          </a:p>
          <a:p>
            <a:pPr marL="0" indent="0"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Sonuç Odaklı Değişim Planı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Günü Kurtarmaya Yönelik Değildir!..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Geleceği Yönlendirir…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Üst Düzey Yetkililer Tarafından Tam Olarak Desteklenmelidir!..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Tarafların Katkısı, Ortak Çabası, Desteği Şarttır…</a:t>
            </a:r>
          </a:p>
        </p:txBody>
      </p:sp>
      <p:sp>
        <p:nvSpPr>
          <p:cNvPr id="34820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84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1"/>
          <p:cNvSpPr>
            <a:spLocks noGrp="1"/>
          </p:cNvSpPr>
          <p:nvPr>
            <p:ph type="title"/>
          </p:nvPr>
        </p:nvSpPr>
        <p:spPr bwMode="auto">
          <a:xfrm>
            <a:off x="1676400" y="152400"/>
            <a:ext cx="73152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Tarihinden Notlar…</a:t>
            </a:r>
          </a:p>
        </p:txBody>
      </p:sp>
      <p:sp>
        <p:nvSpPr>
          <p:cNvPr id="5123" name="İçerik Yer Tutucusu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/>
              <a:t>“Yol” Üzerinde Olması Hep Farklı Toplumları Getirmiş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/>
              <a:t>Tarihin Her Döneminde Bir Cazibe Merkezi Olmuş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/>
              <a:t>Farklı Medeniyetler Bu Topraklarda Yaşamış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/>
              <a:t>Kuvvetli Olan Kalmış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Müslümanlık ile birlikte 700’lerde Araplar ve Türkler gelmiş</a:t>
            </a:r>
            <a:endParaRPr lang="tr-T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ltbilgi Yer Tutucusu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944562"/>
          </a:xfrm>
        </p:spPr>
        <p:txBody>
          <a:bodyPr/>
          <a:lstStyle/>
          <a:p>
            <a:r>
              <a:rPr lang="tr-TR" b="1" dirty="0" smtClean="0"/>
              <a:t>Karar Vermek Gerek!!!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Geleceğimize Sahip Çıkacak mıyız?</a:t>
            </a:r>
          </a:p>
          <a:p>
            <a:r>
              <a:rPr lang="tr-TR" dirty="0" smtClean="0"/>
              <a:t>Ailemizin Geleceğini Planlar Gibi Yaşadığımız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Yörenin de Geleceğini Planlamak İstiyor muyuz</a:t>
            </a:r>
            <a:r>
              <a:rPr lang="tr-TR" dirty="0" smtClean="0"/>
              <a:t>?</a:t>
            </a:r>
          </a:p>
          <a:p>
            <a:r>
              <a:rPr lang="tr-TR" dirty="0" smtClean="0"/>
              <a:t>Adana İçin </a:t>
            </a:r>
            <a:r>
              <a:rPr 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Kariyer Planı </a:t>
            </a:r>
            <a:r>
              <a:rPr lang="tr-TR" dirty="0" smtClean="0"/>
              <a:t>Yapacak mıyız?</a:t>
            </a:r>
          </a:p>
          <a:p>
            <a:r>
              <a:rPr lang="tr-TR" dirty="0" smtClean="0"/>
              <a:t>Bu Süreçleri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“BİZ”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larak Yürütmeye </a:t>
            </a:r>
            <a:r>
              <a:rPr lang="tr-TR" dirty="0" smtClean="0"/>
              <a:t>Hazır mıyız?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40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52600" y="32656"/>
            <a:ext cx="7239000" cy="1219200"/>
          </a:xfrm>
        </p:spPr>
        <p:txBody>
          <a:bodyPr/>
          <a:lstStyle/>
          <a:p>
            <a:r>
              <a:rPr lang="tr-TR" sz="4000" b="1" dirty="0"/>
              <a:t>Acaba </a:t>
            </a:r>
            <a:r>
              <a:rPr lang="tr-TR" sz="4000" b="1" dirty="0" smtClean="0"/>
              <a:t>Yapılması Gerekenleri </a:t>
            </a:r>
            <a:r>
              <a:rPr lang="tr-TR" sz="4000" b="1" dirty="0"/>
              <a:t>Sınıflandırmalı mıyız?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tr-TR" sz="31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Yerel </a:t>
            </a:r>
            <a:r>
              <a:rPr lang="tr-TR" sz="31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İmkanlarla </a:t>
            </a:r>
            <a:endParaRPr lang="tr-TR" sz="31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r-TR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31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Bizim </a:t>
            </a:r>
            <a:r>
              <a:rPr lang="tr-TR" sz="31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Yapabileceklerimiz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tr-TR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Devletten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r-TR" sz="3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İsteyeceklerimiz</a:t>
            </a:r>
            <a:endParaRPr lang="tr-TR" sz="31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Veya</a:t>
            </a:r>
            <a:endParaRPr lang="tr-T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tr-TR" sz="31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 Vadede </a:t>
            </a:r>
            <a:endParaRPr lang="tr-TR" sz="31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tr-TR" sz="31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Yapılabilecekler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tr-TR" sz="3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 Vadeli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Planlama Gerektirenler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Adana Vizyon 2023, 19 Temmuz 2012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749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944562"/>
          </a:xfrm>
        </p:spPr>
        <p:txBody>
          <a:bodyPr/>
          <a:lstStyle/>
          <a:p>
            <a:r>
              <a:rPr lang="tr-TR" b="1" dirty="0" smtClean="0"/>
              <a:t>Vizyon…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371601"/>
            <a:ext cx="8686800" cy="1371599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Türkiye’nin 2023 Hedefi</a:t>
            </a:r>
          </a:p>
          <a:p>
            <a:pPr lvl="0"/>
            <a:r>
              <a:rPr lang="tr-TR" sz="2400" dirty="0"/>
              <a:t>Dünyanın en büyük 10 ekonomisi arasına </a:t>
            </a:r>
            <a:r>
              <a:rPr lang="tr-TR" sz="2400" dirty="0" smtClean="0"/>
              <a:t>girmek</a:t>
            </a:r>
            <a:endParaRPr lang="tr-TR" sz="2400" dirty="0"/>
          </a:p>
          <a:p>
            <a:pPr lvl="0"/>
            <a:r>
              <a:rPr lang="tr-TR" sz="2400" dirty="0"/>
              <a:t>Kişi başına geliri 25 bin ABD dolarına </a:t>
            </a:r>
            <a:r>
              <a:rPr lang="tr-TR" sz="2400" dirty="0" smtClean="0"/>
              <a:t>yükseltmek</a:t>
            </a:r>
            <a:endParaRPr lang="tr-TR" sz="2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058888"/>
            <a:ext cx="822807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7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6400" y="152399"/>
            <a:ext cx="7086600" cy="1012371"/>
          </a:xfrm>
        </p:spPr>
        <p:txBody>
          <a:bodyPr/>
          <a:lstStyle/>
          <a:p>
            <a:r>
              <a:rPr lang="tr-TR" b="1" dirty="0" smtClean="0"/>
              <a:t>Çukurova </a:t>
            </a:r>
            <a:r>
              <a:rPr lang="tr-TR" b="1" dirty="0"/>
              <a:t>Bölge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447800"/>
            <a:ext cx="4191000" cy="4678363"/>
          </a:xfrm>
        </p:spPr>
        <p:txBody>
          <a:bodyPr/>
          <a:lstStyle/>
          <a:p>
            <a:pPr marL="0" lvl="0" indent="0">
              <a:buNone/>
            </a:pPr>
            <a:r>
              <a:rPr lang="tr-TR" sz="2400" b="1" dirty="0" smtClean="0"/>
              <a:t>Adana’nın Öncelikleri:</a:t>
            </a:r>
          </a:p>
          <a:p>
            <a:r>
              <a:rPr lang="tr-TR" sz="2400" dirty="0" smtClean="0"/>
              <a:t>Tarım-gıda, </a:t>
            </a:r>
          </a:p>
          <a:p>
            <a:r>
              <a:rPr lang="tr-TR" sz="2400" dirty="0" smtClean="0"/>
              <a:t>Kimya, </a:t>
            </a:r>
          </a:p>
          <a:p>
            <a:r>
              <a:rPr lang="tr-TR" sz="2400" dirty="0" smtClean="0"/>
              <a:t>Tekstil-giyim Eşyası, </a:t>
            </a:r>
          </a:p>
          <a:p>
            <a:r>
              <a:rPr lang="tr-TR" sz="2400" dirty="0" smtClean="0"/>
              <a:t>Metal Eşya- Makine, </a:t>
            </a:r>
          </a:p>
          <a:p>
            <a:r>
              <a:rPr lang="tr-TR" sz="2400" dirty="0" smtClean="0"/>
              <a:t>Lojistik, </a:t>
            </a:r>
          </a:p>
          <a:p>
            <a:r>
              <a:rPr lang="tr-TR" sz="2400" dirty="0" smtClean="0"/>
              <a:t>Kağıt Ürünleri, </a:t>
            </a:r>
          </a:p>
          <a:p>
            <a:r>
              <a:rPr lang="tr-TR" sz="2400" dirty="0" smtClean="0"/>
              <a:t>Turizm, </a:t>
            </a:r>
          </a:p>
          <a:p>
            <a:r>
              <a:rPr lang="tr-TR" sz="2400" dirty="0" smtClean="0"/>
              <a:t>Mobilya Ve </a:t>
            </a:r>
          </a:p>
          <a:p>
            <a:r>
              <a:rPr lang="tr-TR" sz="2400" dirty="0" smtClean="0"/>
              <a:t>Yenilenebilir Enerji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572001" y="1410633"/>
            <a:ext cx="411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Gelecek Beklentimizde</a:t>
            </a:r>
          </a:p>
          <a:p>
            <a:pPr algn="l">
              <a:lnSpc>
                <a:spcPct val="150000"/>
              </a:lnSpc>
            </a:pPr>
            <a:r>
              <a:rPr lang="tr-TR" sz="2800" b="1" dirty="0" smtClean="0"/>
              <a:t>İleri Teknolojiler</a:t>
            </a:r>
          </a:p>
          <a:p>
            <a:pPr algn="l">
              <a:lnSpc>
                <a:spcPct val="150000"/>
              </a:lnSpc>
            </a:pPr>
            <a:r>
              <a:rPr lang="tr-TR" sz="2800" b="1" dirty="0" smtClean="0"/>
              <a:t>Bilgi Yoğun Sektörler</a:t>
            </a:r>
          </a:p>
          <a:p>
            <a:pPr algn="l">
              <a:lnSpc>
                <a:spcPct val="150000"/>
              </a:lnSpc>
            </a:pPr>
            <a:r>
              <a:rPr lang="tr-TR" sz="2800" b="1" dirty="0" smtClean="0"/>
              <a:t>Yeni Teknolojiler</a:t>
            </a:r>
          </a:p>
          <a:p>
            <a:pPr algn="l">
              <a:lnSpc>
                <a:spcPct val="150000"/>
              </a:lnSpc>
            </a:pPr>
            <a:r>
              <a:rPr lang="tr-TR" sz="2800" b="1" dirty="0" smtClean="0"/>
              <a:t>Olmayacak mı?</a:t>
            </a:r>
          </a:p>
          <a:p>
            <a:pPr algn="l">
              <a:lnSpc>
                <a:spcPct val="150000"/>
              </a:lnSpc>
            </a:pPr>
            <a:r>
              <a:rPr lang="tr-TR" sz="2800" b="1" dirty="0" smtClean="0"/>
              <a:t>Olacaksa Nasıl Filizlenecek?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1184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944562"/>
          </a:xfrm>
        </p:spPr>
        <p:txBody>
          <a:bodyPr/>
          <a:lstStyle/>
          <a:p>
            <a:r>
              <a:rPr lang="tr-TR" b="1" dirty="0" smtClean="0"/>
              <a:t>ANCAK…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tr-T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Ne Yaparsak Yapalım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Birlikte Yapalım…</a:t>
            </a:r>
          </a:p>
          <a:p>
            <a:pPr>
              <a:spcAft>
                <a:spcPts val="1200"/>
              </a:spcAft>
            </a:pPr>
            <a:r>
              <a:rPr lang="tr-TR" sz="4000" b="1" dirty="0" smtClean="0"/>
              <a:t>Aklımızı, Gücümüzü, Yeteneklerimizi Birleştirelim.</a:t>
            </a:r>
          </a:p>
          <a:p>
            <a:pPr>
              <a:spcAft>
                <a:spcPts val="1200"/>
              </a:spcAft>
            </a:pPr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Sorunlara Birlikte Çözüm Üretelim…</a:t>
            </a:r>
          </a:p>
          <a:p>
            <a:endParaRPr lang="tr-TR" b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735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/>
              <a:t>HAZIR MIYIZ?</a:t>
            </a:r>
          </a:p>
        </p:txBody>
      </p:sp>
      <p:sp>
        <p:nvSpPr>
          <p:cNvPr id="14339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5140" y="1349831"/>
            <a:ext cx="505876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28600" y="5526259"/>
            <a:ext cx="843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HEP BİRLİKTE…</a:t>
            </a:r>
            <a:endParaRPr lang="tr-TR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0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tr-TR" sz="7200" b="1" dirty="0" smtClean="0"/>
              <a:t>TEŞEKKÜRLER</a:t>
            </a:r>
            <a:endParaRPr lang="tr-TR" sz="7200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32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1"/>
          <p:cNvSpPr>
            <a:spLocks noGrp="1"/>
          </p:cNvSpPr>
          <p:nvPr>
            <p:ph type="title"/>
          </p:nvPr>
        </p:nvSpPr>
        <p:spPr bwMode="auto">
          <a:xfrm>
            <a:off x="1676400" y="152400"/>
            <a:ext cx="73152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Tarihinden Notlar…</a:t>
            </a:r>
          </a:p>
        </p:txBody>
      </p:sp>
      <p:sp>
        <p:nvSpPr>
          <p:cNvPr id="5123" name="İçerik Yer Tutucusu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Toplum Kendi Kimliğiyle Gelmiş ve Gitmiş…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Arapların Ve Türklerin Gelmesiyle Beraber Yerel Kimlik Oluşmaya Başlamış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Bizans Saldırılarına Karşı </a:t>
            </a:r>
            <a:r>
              <a:rPr lang="tr-TR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Türkler Ve Araplar Birlikte Savaşmış 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Merkezi Yönetimlerden (Selçukludan, Osmanlıdan) Uzak Durmuşlar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tr-T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ltbilgi Yer Tutucusu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19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1"/>
          <p:cNvSpPr>
            <a:spLocks noGrp="1"/>
          </p:cNvSpPr>
          <p:nvPr>
            <p:ph type="title"/>
          </p:nvPr>
        </p:nvSpPr>
        <p:spPr bwMode="auto">
          <a:xfrm>
            <a:off x="1676400" y="152400"/>
            <a:ext cx="73152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Adanalının Tarihinden…</a:t>
            </a:r>
          </a:p>
        </p:txBody>
      </p:sp>
      <p:sp>
        <p:nvSpPr>
          <p:cNvPr id="5123" name="İçerik Yer Tutucusu 2"/>
          <p:cNvSpPr>
            <a:spLocks noGrp="1"/>
          </p:cNvSpPr>
          <p:nvPr>
            <p:ph idx="1"/>
          </p:nvPr>
        </p:nvSpPr>
        <p:spPr>
          <a:xfrm>
            <a:off x="304800" y="1350963"/>
            <a:ext cx="86106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400" dirty="0" smtClean="0"/>
              <a:t>1517 Osmanlıya Bağlanırken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İçişlerinde Bağımsız </a:t>
            </a:r>
          </a:p>
          <a:p>
            <a:pPr lvl="3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Özgürlüğüne Düşkün</a:t>
            </a:r>
            <a:endParaRPr lang="tr-TR" sz="2400" b="1" i="1" dirty="0" smtClean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400" dirty="0" smtClean="0"/>
              <a:t>1608 Osmanlı’ya Bağlı Bir Eyalet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400" b="1" dirty="0" smtClean="0"/>
              <a:t>Sürekli Ayaklanmalar </a:t>
            </a:r>
            <a:r>
              <a:rPr lang="tr-TR" sz="2400" dirty="0" smtClean="0"/>
              <a:t>1777–1786 Arası, 1787, 1793	 1831 Kavalalı Mehmet Ali Paşa’nın İşgali</a:t>
            </a:r>
          </a:p>
          <a:p>
            <a:pPr lvl="3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 Başına Buyruk</a:t>
            </a:r>
            <a:endParaRPr lang="tr-T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tr-T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Devletle Geçinmenin Yolunu Aramamış</a:t>
            </a:r>
          </a:p>
          <a:p>
            <a:pPr marL="1828800" lvl="4" indent="0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Tx/>
              <a:buNone/>
              <a:defRPr/>
            </a:pPr>
            <a:r>
              <a:rPr lang="tr-T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Ama Devlete Hıyanet de Etmemiş </a:t>
            </a:r>
          </a:p>
          <a:p>
            <a:pPr marL="1828800" lvl="4" indent="0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Tx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* 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Sadece Devletten Hakkını </a:t>
            </a:r>
            <a:r>
              <a:rPr lang="tr-T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İstemiş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5124" name="Altbilgi Yer Tutucusu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dirty="0" smtClean="0">
                <a:solidFill>
                  <a:schemeClr val="accent2"/>
                </a:solidFill>
              </a:rPr>
              <a:t>Adana Vizyon 2023, 19 Temmuz 2012</a:t>
            </a:r>
            <a:endParaRPr lang="tr-TR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smtClean="0"/>
              <a:t>Adanalının Gururu</a:t>
            </a:r>
          </a:p>
        </p:txBody>
      </p:sp>
      <p:pic>
        <p:nvPicPr>
          <p:cNvPr id="6147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943225"/>
            <a:ext cx="4230688" cy="3000375"/>
          </a:xfrm>
        </p:spPr>
      </p:pic>
      <p:sp>
        <p:nvSpPr>
          <p:cNvPr id="6148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  <p:sp>
        <p:nvSpPr>
          <p:cNvPr id="6149" name="Metin kutusu 5"/>
          <p:cNvSpPr txBox="1">
            <a:spLocks noChangeArrowheads="1"/>
          </p:cNvSpPr>
          <p:nvPr/>
        </p:nvSpPr>
        <p:spPr bwMode="auto">
          <a:xfrm>
            <a:off x="370114" y="2971800"/>
            <a:ext cx="3962400" cy="270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Aft>
                <a:spcPts val="900"/>
              </a:spcAft>
            </a:pPr>
            <a:r>
              <a:rPr lang="tr-TR" sz="2400" dirty="0" smtClean="0"/>
              <a:t>Büyük </a:t>
            </a:r>
            <a:r>
              <a:rPr lang="tr-TR" sz="2400" dirty="0"/>
              <a:t>Zaferden sonra Adana'ya ilk </a:t>
            </a:r>
            <a:r>
              <a:rPr lang="tr-TR" sz="2400" dirty="0" smtClean="0"/>
              <a:t>geldiğinde: 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tr-TR" sz="2600" dirty="0" smtClean="0"/>
              <a:t>“</a:t>
            </a:r>
            <a:r>
              <a:rPr lang="tr-T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Bende </a:t>
            </a:r>
            <a:r>
              <a:rPr lang="tr-T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</a:t>
            </a:r>
            <a:r>
              <a:rPr lang="tr-T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vakayiin</a:t>
            </a:r>
            <a:r>
              <a:rPr lang="tr-T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ilk hissi teşebbüsü, bu memlekette, bu güzel Adana'da doğmuştur</a:t>
            </a:r>
            <a:r>
              <a:rPr lang="tr-TR" sz="2600" dirty="0" smtClean="0"/>
              <a:t>.”</a:t>
            </a:r>
          </a:p>
        </p:txBody>
      </p:sp>
      <p:sp>
        <p:nvSpPr>
          <p:cNvPr id="6150" name="Akış Çizelgesi: Öteki İşlem 10"/>
          <p:cNvSpPr>
            <a:spLocks noChangeArrowheads="1"/>
          </p:cNvSpPr>
          <p:nvPr/>
        </p:nvSpPr>
        <p:spPr bwMode="auto">
          <a:xfrm>
            <a:off x="490538" y="1411288"/>
            <a:ext cx="8153400" cy="1219200"/>
          </a:xfrm>
          <a:prstGeom prst="flowChartAlternateProcess">
            <a:avLst/>
          </a:prstGeom>
          <a:solidFill>
            <a:srgbClr val="E2EAB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Gururumuz, Atatürk'ün ulusal bağımsızlık ve egemenlik düşüncesini kafasında oluşturduğu bir şehir olmamızdır.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smtClean="0"/>
              <a:t>Adanalı Kimdir?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2600" b="1" dirty="0" smtClean="0">
                <a:solidFill>
                  <a:srgbClr val="002060"/>
                </a:solidFill>
              </a:rPr>
              <a:t>Adana’da Yaşayan Herkes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tr-TR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Adanalıdır!..</a:t>
            </a:r>
            <a:endParaRPr lang="tr-TR" sz="2600" b="1" dirty="0" smtClean="0">
              <a:solidFill>
                <a:srgbClr val="A5002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2600" b="1" dirty="0" smtClean="0">
                <a:solidFill>
                  <a:srgbClr val="002060"/>
                </a:solidFill>
              </a:rPr>
              <a:t>Adana’da Doğmuş Veya Bir Nedenle Burada Yaşamış Herkes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tr-TR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Adanalıdır!..</a:t>
            </a:r>
            <a:endParaRPr lang="tr-TR" sz="2600" b="1" dirty="0" smtClean="0">
              <a:solidFill>
                <a:srgbClr val="A5002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2600" b="1" dirty="0" smtClean="0">
                <a:solidFill>
                  <a:srgbClr val="002060"/>
                </a:solidFill>
              </a:rPr>
              <a:t>Daha Önce Burada Yaşayan Ancak Yaşamını Başka Yerde Sürdürse de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tr-TR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Adanalıdır!.</a:t>
            </a:r>
            <a:r>
              <a:rPr lang="tr-TR" sz="2600" b="1" dirty="0" smtClean="0">
                <a:solidFill>
                  <a:srgbClr val="A50021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tr-TR" sz="2600" b="1" dirty="0" smtClean="0">
                <a:solidFill>
                  <a:srgbClr val="002060"/>
                </a:solidFill>
              </a:rPr>
              <a:t>Kısacası, Adana’ya Gönül Bağı Olan Herkes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tr-TR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2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Adanalıdır!..</a:t>
            </a:r>
            <a:r>
              <a:rPr lang="tr-TR" sz="2600" b="1" dirty="0" smtClean="0">
                <a:solidFill>
                  <a:srgbClr val="A50021"/>
                </a:solidFill>
              </a:rPr>
              <a:t> </a:t>
            </a:r>
            <a:endParaRPr lang="tr-TR" sz="2000" b="1" dirty="0" smtClean="0">
              <a:solidFill>
                <a:srgbClr val="A50021"/>
              </a:solidFill>
            </a:endParaRPr>
          </a:p>
        </p:txBody>
      </p:sp>
      <p:sp>
        <p:nvSpPr>
          <p:cNvPr id="7172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smtClean="0">
                <a:solidFill>
                  <a:schemeClr val="accent2"/>
                </a:solidFill>
              </a:rPr>
              <a:t>Adana Vizyon 2023, 19 Temmuz 2012</a:t>
            </a:r>
            <a:endParaRPr lang="tr-TR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b="1" dirty="0" smtClean="0"/>
              <a:t>Çünkü…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tr-TR" sz="2800" b="1" dirty="0" smtClean="0">
                <a:solidFill>
                  <a:srgbClr val="002060"/>
                </a:solidFill>
              </a:rPr>
              <a:t>Adana Bir Göç Yoludur…</a:t>
            </a:r>
          </a:p>
          <a:p>
            <a:pPr marL="1828800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tr-TR" sz="2800" b="1" dirty="0" smtClean="0">
                <a:solidFill>
                  <a:srgbClr val="A50021"/>
                </a:solidFill>
              </a:rPr>
              <a:t> 	</a:t>
            </a:r>
            <a:r>
              <a:rPr lang="tr-TR" sz="28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Bunu </a:t>
            </a:r>
            <a:r>
              <a:rPr lang="tr-TR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iyi ADANALI bilir</a:t>
            </a:r>
            <a:r>
              <a:rPr lang="tr-TR" sz="28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tr-TR" sz="2800" b="1" dirty="0" smtClean="0">
                <a:solidFill>
                  <a:srgbClr val="002060"/>
                </a:solidFill>
              </a:rPr>
              <a:t>Kayseri, Malatya, Darende, Mardin, Gaziantep, Elazığ, …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tr-TR" sz="2800" b="1" dirty="0" smtClean="0">
                <a:solidFill>
                  <a:srgbClr val="A50021"/>
                </a:solidFill>
              </a:rPr>
              <a:t>Hacı Ömer Sabancı, Nuri Has, …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tr-TR" sz="2800" b="1" dirty="0" smtClean="0">
                <a:solidFill>
                  <a:srgbClr val="002060"/>
                </a:solidFill>
              </a:rPr>
              <a:t>Adana’nın saygın iş insanlarının, yöneticilerinin bir çoğu da “yedi göbek” Adanalı değildir!..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tr-TR" sz="2800" b="1" dirty="0" smtClean="0">
                <a:solidFill>
                  <a:srgbClr val="A50021"/>
                </a:solidFill>
              </a:rPr>
              <a:t>				</a:t>
            </a:r>
            <a:r>
              <a:rPr lang="tr-T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zenginliğimizdir!.. </a:t>
            </a:r>
          </a:p>
        </p:txBody>
      </p:sp>
      <p:sp>
        <p:nvSpPr>
          <p:cNvPr id="7172" name="Altbilgi Yer Tutucusu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i-FI" dirty="0" smtClean="0">
                <a:solidFill>
                  <a:schemeClr val="accent2"/>
                </a:solidFill>
              </a:rPr>
              <a:t>Adana Vizyon 2023, 19 Temmuz 2012</a:t>
            </a:r>
            <a:endParaRPr lang="tr-T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0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1020762"/>
          </a:xfrm>
        </p:spPr>
        <p:txBody>
          <a:bodyPr/>
          <a:lstStyle/>
          <a:p>
            <a:r>
              <a:rPr lang="tr-TR" b="1" dirty="0" err="1" smtClean="0"/>
              <a:t>Sosyo</a:t>
            </a:r>
            <a:r>
              <a:rPr lang="tr-TR" b="1" dirty="0" smtClean="0"/>
              <a:t>-Ekonomik Yapı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7850"/>
            <a:ext cx="86106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fi-F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</a:t>
            </a:r>
            <a:r>
              <a:rPr lang="fi-F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 </a:t>
            </a:r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İmar Planı, Herman Jansen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1954 Seyhan Baraj Gölü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tr-T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1973 Çukurova Üniversitesi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tr-TR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ADANA – SA </a:t>
            </a:r>
            <a:r>
              <a:rPr lang="tr-T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tr-TR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ılları…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1980’ler Tarımda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amuğun Bitirilmesi, Narenciye ve İkinci Ürün Destekleri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tr-T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 Adana OSB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Kuzey Adana kentleşme ???</a:t>
            </a:r>
            <a:endParaRPr lang="tr-T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endParaRPr lang="tr-TR" sz="3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Adana Vizyon 2023, 19 Temmuz 2012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97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1627</Words>
  <Application>Microsoft Office PowerPoint</Application>
  <PresentationFormat>Ekran Gösterisi (4:3)</PresentationFormat>
  <Paragraphs>379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Varsayılan Tasarım</vt:lpstr>
      <vt:lpstr>URU ADANIA A D O N O S B A T A N A D A N U N A E R D E N A E Z E N E A D A N A</vt:lpstr>
      <vt:lpstr>Adana Tarihi  Son 4.000 Yıl</vt:lpstr>
      <vt:lpstr>Adana Tarihinden Notlar…</vt:lpstr>
      <vt:lpstr>Adana Tarihinden Notlar…</vt:lpstr>
      <vt:lpstr>Adanalının Tarihinden…</vt:lpstr>
      <vt:lpstr>Adanalının Gururu</vt:lpstr>
      <vt:lpstr>Adanalı Kimdir?</vt:lpstr>
      <vt:lpstr>Çünkü…</vt:lpstr>
      <vt:lpstr>Sosyo-Ekonomik Yapı</vt:lpstr>
      <vt:lpstr>Yerelleşme…</vt:lpstr>
      <vt:lpstr>Atılımlar…</vt:lpstr>
      <vt:lpstr>Atılımlardan…</vt:lpstr>
      <vt:lpstr>SİVİL GİRİŞİMLER</vt:lpstr>
      <vt:lpstr>Yerel Kurumlar</vt:lpstr>
      <vt:lpstr>ÇKA</vt:lpstr>
      <vt:lpstr>Merkezi Yönetim</vt:lpstr>
      <vt:lpstr>Özellikle Son Yirmi Yılda!... </vt:lpstr>
      <vt:lpstr>HEDEFİ VURAMADIK…</vt:lpstr>
      <vt:lpstr>Aldığı ve Verdiği</vt:lpstr>
      <vt:lpstr>Adana Değişiyor…</vt:lpstr>
      <vt:lpstr>Adana Büyüyor…</vt:lpstr>
      <vt:lpstr>2007/2008/2009 Yılları Adana ÜSAM Sanayi Raporu</vt:lpstr>
      <vt:lpstr>Adana Değişiyor…</vt:lpstr>
      <vt:lpstr>Geçmişle Kıyaslanınca…</vt:lpstr>
      <vt:lpstr>Beşeri Sermaye ve Yaşam</vt:lpstr>
      <vt:lpstr>PowerPoint Sunusu</vt:lpstr>
      <vt:lpstr>Bir Varsayım…</vt:lpstr>
      <vt:lpstr>Stratejik Planlardan…</vt:lpstr>
      <vt:lpstr>Stratejik Plan?...</vt:lpstr>
      <vt:lpstr>Karar Vermek Gerek!!!</vt:lpstr>
      <vt:lpstr>Acaba Yapılması Gerekenleri Sınıflandırmalı mıyız?</vt:lpstr>
      <vt:lpstr>Vizyon…</vt:lpstr>
      <vt:lpstr>Çukurova Bölge Planı</vt:lpstr>
      <vt:lpstr>ANCAK…</vt:lpstr>
      <vt:lpstr>HAZIR MIYIZ?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hamit</dc:creator>
  <cp:lastModifiedBy>hamit</cp:lastModifiedBy>
  <cp:revision>223</cp:revision>
  <cp:lastPrinted>1601-01-01T00:00:00Z</cp:lastPrinted>
  <dcterms:created xsi:type="dcterms:W3CDTF">1601-01-01T00:00:00Z</dcterms:created>
  <dcterms:modified xsi:type="dcterms:W3CDTF">2012-07-19T05:36:09Z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